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68"/>
  </p:notesMasterIdLst>
  <p:sldIdLst>
    <p:sldId id="258" r:id="rId2"/>
    <p:sldId id="285" r:id="rId3"/>
    <p:sldId id="260" r:id="rId4"/>
    <p:sldId id="283" r:id="rId5"/>
    <p:sldId id="284" r:id="rId6"/>
    <p:sldId id="259" r:id="rId7"/>
    <p:sldId id="286" r:id="rId8"/>
    <p:sldId id="262" r:id="rId9"/>
    <p:sldId id="261" r:id="rId10"/>
    <p:sldId id="266" r:id="rId11"/>
    <p:sldId id="287" r:id="rId12"/>
    <p:sldId id="288" r:id="rId13"/>
    <p:sldId id="289" r:id="rId14"/>
    <p:sldId id="290" r:id="rId15"/>
    <p:sldId id="295" r:id="rId16"/>
    <p:sldId id="293" r:id="rId17"/>
    <p:sldId id="296" r:id="rId18"/>
    <p:sldId id="297" r:id="rId19"/>
    <p:sldId id="292" r:id="rId20"/>
    <p:sldId id="303" r:id="rId21"/>
    <p:sldId id="299" r:id="rId22"/>
    <p:sldId id="301" r:id="rId23"/>
    <p:sldId id="300" r:id="rId24"/>
    <p:sldId id="305" r:id="rId25"/>
    <p:sldId id="306" r:id="rId26"/>
    <p:sldId id="304" r:id="rId27"/>
    <p:sldId id="307" r:id="rId28"/>
    <p:sldId id="308" r:id="rId29"/>
    <p:sldId id="309" r:id="rId30"/>
    <p:sldId id="311" r:id="rId31"/>
    <p:sldId id="312" r:id="rId32"/>
    <p:sldId id="314" r:id="rId33"/>
    <p:sldId id="313" r:id="rId34"/>
    <p:sldId id="317" r:id="rId35"/>
    <p:sldId id="315" r:id="rId36"/>
    <p:sldId id="319" r:id="rId37"/>
    <p:sldId id="363" r:id="rId38"/>
    <p:sldId id="320" r:id="rId39"/>
    <p:sldId id="340" r:id="rId40"/>
    <p:sldId id="325" r:id="rId41"/>
    <p:sldId id="326" r:id="rId42"/>
    <p:sldId id="327" r:id="rId43"/>
    <p:sldId id="321" r:id="rId44"/>
    <p:sldId id="324" r:id="rId45"/>
    <p:sldId id="322" r:id="rId46"/>
    <p:sldId id="323" r:id="rId47"/>
    <p:sldId id="332" r:id="rId48"/>
    <p:sldId id="333" r:id="rId49"/>
    <p:sldId id="328" r:id="rId50"/>
    <p:sldId id="329" r:id="rId51"/>
    <p:sldId id="330" r:id="rId52"/>
    <p:sldId id="341" r:id="rId53"/>
    <p:sldId id="342" r:id="rId54"/>
    <p:sldId id="344" r:id="rId55"/>
    <p:sldId id="343" r:id="rId56"/>
    <p:sldId id="335" r:id="rId57"/>
    <p:sldId id="334" r:id="rId58"/>
    <p:sldId id="336" r:id="rId59"/>
    <p:sldId id="337" r:id="rId60"/>
    <p:sldId id="339" r:id="rId61"/>
    <p:sldId id="338" r:id="rId62"/>
    <p:sldId id="345" r:id="rId63"/>
    <p:sldId id="346" r:id="rId64"/>
    <p:sldId id="348" r:id="rId65"/>
    <p:sldId id="349" r:id="rId66"/>
    <p:sldId id="350" r:id="rId67"/>
  </p:sldIdLst>
  <p:sldSz cx="9144000" cy="5143500" type="screen16x9"/>
  <p:notesSz cx="6858000" cy="9144000"/>
  <p:embeddedFontLst>
    <p:embeddedFont>
      <p:font typeface="Libre Baskerville" panose="020B0604020202020204" charset="0"/>
      <p:regular r:id="rId69"/>
      <p:bold r:id="rId70"/>
      <p:italic r:id="rId71"/>
    </p:embeddedFont>
    <p:embeddedFont>
      <p:font typeface="Frank Ruhl Libre Medium" panose="00000600000000000000" charset="0"/>
      <p:regular r:id="rId72"/>
      <p:bold r:id="rId73"/>
      <p:italic r:id="rId74"/>
      <p:boldItalic r:id="rId75"/>
    </p:embeddedFont>
    <p:embeddedFont>
      <p:font typeface="Frank Ruhl Libre" panose="00000500000000000000" charset="-79"/>
      <p:regular r:id="rId76"/>
      <p:bold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F447AA-46E3-4AA0-9303-2B832973A806}">
  <a:tblStyle styleId="{E7F447AA-46E3-4AA0-9303-2B832973A80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5"/>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455296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f391192_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Google Shape;19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27617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Google Shape;19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77781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13611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22178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Google Shape;19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36028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56261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15654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Google Shape;20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47559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47534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85593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https://www.youtube.com/watch?v=DDZfnZL8EG8 </a:t>
            </a:r>
          </a:p>
        </p:txBody>
      </p:sp>
    </p:spTree>
    <p:extLst>
      <p:ext uri="{BB962C8B-B14F-4D97-AF65-F5344CB8AC3E}">
        <p14:creationId xmlns:p14="http://schemas.microsoft.com/office/powerpoint/2010/main" val="349253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Google Shape;20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57017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Google Shape;19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3355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69947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79630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84923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Google Shape;19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33551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27361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70535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5077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Google Shape;20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57017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Google Shape;20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5701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Google Shape;19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9327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87191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85786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6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Google Shape;26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4191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06851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2316267" y="304925"/>
            <a:ext cx="4511142" cy="4526109"/>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 name="Google Shape;26;p3"/>
            <p:cNvSpPr/>
            <p:nvPr/>
          </p:nvSpPr>
          <p:spPr>
            <a:xfrm>
              <a:off x="2626375" y="617375"/>
              <a:ext cx="3676062" cy="3706600"/>
            </a:xfrm>
            <a:custGeom>
              <a:avLst/>
              <a:gdLst/>
              <a:ahLst/>
              <a:cxnLst/>
              <a:rect l="0" t="0" r="0" b="0"/>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0" t="0" r="0" b="0"/>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30" name="Google Shape;30;p3"/>
          <p:cNvSpPr txBox="1">
            <a:spLocks noGrp="1"/>
          </p:cNvSpPr>
          <p:nvPr>
            <p:ph type="ctrTitle"/>
          </p:nvPr>
        </p:nvSpPr>
        <p:spPr>
          <a:xfrm>
            <a:off x="2795175" y="1668850"/>
            <a:ext cx="3553500" cy="1159800"/>
          </a:xfrm>
          <a:prstGeom prst="rect">
            <a:avLst/>
          </a:prstGeom>
        </p:spPr>
        <p:txBody>
          <a:bodyPr spcFirstLastPara="1" wrap="square" lIns="0" tIns="0" rIns="0" bIns="0" anchor="b" anchorCtr="0"/>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1" name="Google Shape;31;p3"/>
          <p:cNvSpPr txBox="1">
            <a:spLocks noGrp="1"/>
          </p:cNvSpPr>
          <p:nvPr>
            <p:ph type="subTitle" idx="1"/>
          </p:nvPr>
        </p:nvSpPr>
        <p:spPr>
          <a:xfrm>
            <a:off x="2795175" y="2948146"/>
            <a:ext cx="3553500" cy="297900"/>
          </a:xfrm>
          <a:prstGeom prst="rect">
            <a:avLst/>
          </a:prstGeom>
        </p:spPr>
        <p:txBody>
          <a:bodyPr spcFirstLastPara="1" wrap="square" lIns="0" tIns="0" rIns="0" bIns="0" anchor="t" anchorCtr="0"/>
          <a:lstStyle>
            <a:lvl1pPr lvl="0" algn="ctr" rtl="0">
              <a:spcBef>
                <a:spcPts val="0"/>
              </a:spcBef>
              <a:spcAft>
                <a:spcPts val="0"/>
              </a:spcAft>
              <a:buSzPts val="1600"/>
              <a:buNone/>
              <a:defRPr sz="1600">
                <a:solidFill>
                  <a:srgbClr val="B0C6D3"/>
                </a:solidFill>
              </a:defRPr>
            </a:lvl1pPr>
            <a:lvl2pPr lvl="1" algn="ctr" rtl="0">
              <a:spcBef>
                <a:spcPts val="0"/>
              </a:spcBef>
              <a:spcAft>
                <a:spcPts val="0"/>
              </a:spcAft>
              <a:buSzPts val="1600"/>
              <a:buNone/>
              <a:defRPr sz="1600">
                <a:solidFill>
                  <a:srgbClr val="B0C6D3"/>
                </a:solidFill>
              </a:defRPr>
            </a:lvl2pPr>
            <a:lvl3pPr lvl="2" algn="ctr" rtl="0">
              <a:spcBef>
                <a:spcPts val="0"/>
              </a:spcBef>
              <a:spcAft>
                <a:spcPts val="0"/>
              </a:spcAft>
              <a:buSzPts val="1600"/>
              <a:buNone/>
              <a:defRPr sz="1600">
                <a:solidFill>
                  <a:srgbClr val="B0C6D3"/>
                </a:solidFill>
              </a:defRPr>
            </a:lvl3pPr>
            <a:lvl4pPr lvl="3" algn="ctr" rtl="0">
              <a:spcBef>
                <a:spcPts val="0"/>
              </a:spcBef>
              <a:spcAft>
                <a:spcPts val="0"/>
              </a:spcAft>
              <a:buSzPts val="1600"/>
              <a:buNone/>
              <a:defRPr sz="1600">
                <a:solidFill>
                  <a:srgbClr val="B0C6D3"/>
                </a:solidFill>
              </a:defRPr>
            </a:lvl4pPr>
            <a:lvl5pPr lvl="4" algn="ctr" rtl="0">
              <a:spcBef>
                <a:spcPts val="0"/>
              </a:spcBef>
              <a:spcAft>
                <a:spcPts val="0"/>
              </a:spcAft>
              <a:buSzPts val="1600"/>
              <a:buNone/>
              <a:defRPr sz="1600">
                <a:solidFill>
                  <a:srgbClr val="B0C6D3"/>
                </a:solidFill>
              </a:defRPr>
            </a:lvl5pPr>
            <a:lvl6pPr lvl="5" algn="ctr" rtl="0">
              <a:spcBef>
                <a:spcPts val="0"/>
              </a:spcBef>
              <a:spcAft>
                <a:spcPts val="0"/>
              </a:spcAft>
              <a:buSzPts val="1600"/>
              <a:buNone/>
              <a:defRPr sz="1600">
                <a:solidFill>
                  <a:srgbClr val="B0C6D3"/>
                </a:solidFill>
              </a:defRPr>
            </a:lvl6pPr>
            <a:lvl7pPr lvl="6" algn="ctr" rtl="0">
              <a:spcBef>
                <a:spcPts val="0"/>
              </a:spcBef>
              <a:spcAft>
                <a:spcPts val="0"/>
              </a:spcAft>
              <a:buSzPts val="1600"/>
              <a:buNone/>
              <a:defRPr sz="1600">
                <a:solidFill>
                  <a:srgbClr val="B0C6D3"/>
                </a:solidFill>
              </a:defRPr>
            </a:lvl7pPr>
            <a:lvl8pPr lvl="7" algn="ctr" rtl="0">
              <a:spcBef>
                <a:spcPts val="0"/>
              </a:spcBef>
              <a:spcAft>
                <a:spcPts val="0"/>
              </a:spcAft>
              <a:buSzPts val="1600"/>
              <a:buNone/>
              <a:defRPr sz="1600">
                <a:solidFill>
                  <a:srgbClr val="B0C6D3"/>
                </a:solidFill>
              </a:defRPr>
            </a:lvl8pPr>
            <a:lvl9pPr lvl="8" algn="ctr" rtl="0">
              <a:spcBef>
                <a:spcPts val="0"/>
              </a:spcBef>
              <a:spcAft>
                <a:spcPts val="0"/>
              </a:spcAft>
              <a:buSzPts val="1600"/>
              <a:buNone/>
              <a:defRPr sz="1600">
                <a:solidFill>
                  <a:srgbClr val="B0C6D3"/>
                </a:solidFill>
              </a:defRPr>
            </a:lvl9pPr>
          </a:lstStyle>
          <a:p>
            <a:endParaRPr/>
          </a:p>
        </p:txBody>
      </p:sp>
      <p:grpSp>
        <p:nvGrpSpPr>
          <p:cNvPr id="32" name="Google Shape;32;p3"/>
          <p:cNvGrpSpPr/>
          <p:nvPr/>
        </p:nvGrpSpPr>
        <p:grpSpPr>
          <a:xfrm>
            <a:off x="4357664" y="3735189"/>
            <a:ext cx="428350" cy="428530"/>
            <a:chOff x="1191725" y="238125"/>
            <a:chExt cx="5236550" cy="5238750"/>
          </a:xfrm>
        </p:grpSpPr>
        <p:sp>
          <p:nvSpPr>
            <p:cNvPr id="33" name="Google Shape;33;p3"/>
            <p:cNvSpPr/>
            <p:nvPr/>
          </p:nvSpPr>
          <p:spPr>
            <a:xfrm>
              <a:off x="2218800" y="1278375"/>
              <a:ext cx="1018300" cy="1002925"/>
            </a:xfrm>
            <a:custGeom>
              <a:avLst/>
              <a:gdLst/>
              <a:ahLst/>
              <a:cxnLst/>
              <a:rect l="0" t="0" r="0" b="0"/>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B0C6D3"/>
                </a:solidFill>
              </a:endParaRPr>
            </a:p>
          </p:txBody>
        </p:sp>
        <p:sp>
          <p:nvSpPr>
            <p:cNvPr id="34" name="Google Shape;34;p3"/>
            <p:cNvSpPr/>
            <p:nvPr/>
          </p:nvSpPr>
          <p:spPr>
            <a:xfrm>
              <a:off x="2227575" y="3429300"/>
              <a:ext cx="1002925" cy="1018300"/>
            </a:xfrm>
            <a:custGeom>
              <a:avLst/>
              <a:gdLst/>
              <a:ahLst/>
              <a:cxnLst/>
              <a:rect l="0" t="0" r="0" b="0"/>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B0C6D3"/>
                </a:solidFill>
              </a:endParaRPr>
            </a:p>
          </p:txBody>
        </p:sp>
        <p:sp>
          <p:nvSpPr>
            <p:cNvPr id="35" name="Google Shape;35;p3"/>
            <p:cNvSpPr/>
            <p:nvPr/>
          </p:nvSpPr>
          <p:spPr>
            <a:xfrm>
              <a:off x="4385100" y="1267400"/>
              <a:ext cx="1005125" cy="1020500"/>
            </a:xfrm>
            <a:custGeom>
              <a:avLst/>
              <a:gdLst/>
              <a:ahLst/>
              <a:cxnLst/>
              <a:rect l="0" t="0" r="0" b="0"/>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B0C6D3"/>
                </a:solidFill>
              </a:endParaRPr>
            </a:p>
          </p:txBody>
        </p:sp>
        <p:sp>
          <p:nvSpPr>
            <p:cNvPr id="36" name="Google Shape;36;p3"/>
            <p:cNvSpPr/>
            <p:nvPr/>
          </p:nvSpPr>
          <p:spPr>
            <a:xfrm>
              <a:off x="4380700" y="3435900"/>
              <a:ext cx="1018300" cy="1002925"/>
            </a:xfrm>
            <a:custGeom>
              <a:avLst/>
              <a:gdLst/>
              <a:ahLst/>
              <a:cxnLst/>
              <a:rect l="0" t="0" r="0" b="0"/>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B0C6D3"/>
                </a:solidFill>
              </a:endParaRPr>
            </a:p>
          </p:txBody>
        </p:sp>
        <p:sp>
          <p:nvSpPr>
            <p:cNvPr id="37" name="Google Shape;37;p3"/>
            <p:cNvSpPr/>
            <p:nvPr/>
          </p:nvSpPr>
          <p:spPr>
            <a:xfrm>
              <a:off x="1191725" y="238125"/>
              <a:ext cx="5236550" cy="5238750"/>
            </a:xfrm>
            <a:custGeom>
              <a:avLst/>
              <a:gdLst/>
              <a:ahLst/>
              <a:cxnLst/>
              <a:rect l="0" t="0" r="0" b="0"/>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B0C6D3"/>
                </a:solidFil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4"/>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0" name="Google Shape;40;p4"/>
          <p:cNvGrpSpPr/>
          <p:nvPr/>
        </p:nvGrpSpPr>
        <p:grpSpPr>
          <a:xfrm>
            <a:off x="2316267" y="304925"/>
            <a:ext cx="4511142" cy="4526109"/>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 name="Google Shape;42;p4"/>
            <p:cNvSpPr/>
            <p:nvPr/>
          </p:nvSpPr>
          <p:spPr>
            <a:xfrm>
              <a:off x="2626375" y="617375"/>
              <a:ext cx="3676062" cy="3706600"/>
            </a:xfrm>
            <a:custGeom>
              <a:avLst/>
              <a:gdLst/>
              <a:ahLst/>
              <a:cxnLst/>
              <a:rect l="0" t="0" r="0" b="0"/>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0" t="0" r="0" b="0"/>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6" name="Google Shape;46;p4"/>
          <p:cNvSpPr txBox="1">
            <a:spLocks noGrp="1"/>
          </p:cNvSpPr>
          <p:nvPr>
            <p:ph type="body" idx="1"/>
          </p:nvPr>
        </p:nvSpPr>
        <p:spPr>
          <a:xfrm>
            <a:off x="3009700" y="1187400"/>
            <a:ext cx="3124500" cy="2768700"/>
          </a:xfrm>
          <a:prstGeom prst="rect">
            <a:avLst/>
          </a:prstGeom>
        </p:spPr>
        <p:txBody>
          <a:bodyPr spcFirstLastPara="1" wrap="square" lIns="0" tIns="0" rIns="0" bIns="0" anchor="ctr" anchorCtr="0"/>
          <a:lstStyle>
            <a:lvl1pPr marL="457200" lvl="0" indent="-342900" algn="ctr" rtl="0">
              <a:spcBef>
                <a:spcPts val="600"/>
              </a:spcBef>
              <a:spcAft>
                <a:spcPts val="0"/>
              </a:spcAft>
              <a:buSzPts val="1800"/>
              <a:buFont typeface="Libre Baskerville"/>
              <a:buChar char="➢"/>
              <a:defRPr sz="1800" i="1">
                <a:latin typeface="Libre Baskerville"/>
                <a:ea typeface="Libre Baskerville"/>
                <a:cs typeface="Libre Baskerville"/>
                <a:sym typeface="Libre Baskerville"/>
              </a:defRPr>
            </a:lvl1pPr>
            <a:lvl2pPr marL="914400" lvl="1"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2pPr>
            <a:lvl3pPr marL="1371600" lvl="2"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3pPr>
            <a:lvl4pPr marL="1828800" lvl="3"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4pPr>
            <a:lvl5pPr marL="2286000" lvl="4"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5pPr>
            <a:lvl6pPr marL="2743200" lvl="5"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6pPr>
            <a:lvl7pPr marL="3200400" lvl="6"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7pPr>
            <a:lvl8pPr marL="3657600" lvl="7"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8pPr>
            <a:lvl9pPr marL="4114800" lvl="8" indent="-342900" algn="ctr">
              <a:spcBef>
                <a:spcPts val="0"/>
              </a:spcBef>
              <a:spcAft>
                <a:spcPts val="0"/>
              </a:spcAft>
              <a:buSzPts val="1800"/>
              <a:buFont typeface="Libre Baskerville"/>
              <a:buChar char="￫"/>
              <a:defRPr sz="1800" i="1">
                <a:latin typeface="Libre Baskerville"/>
                <a:ea typeface="Libre Baskerville"/>
                <a:cs typeface="Libre Baskerville"/>
                <a:sym typeface="Libre Baskerville"/>
              </a:defRPr>
            </a:lvl9pPr>
          </a:lstStyle>
          <a:p>
            <a:endParaRPr/>
          </a:p>
        </p:txBody>
      </p:sp>
      <p:sp>
        <p:nvSpPr>
          <p:cNvPr id="47" name="Google Shape;47;p4"/>
          <p:cNvSpPr txBox="1"/>
          <p:nvPr/>
        </p:nvSpPr>
        <p:spPr>
          <a:xfrm>
            <a:off x="3593400" y="628969"/>
            <a:ext cx="1957200" cy="653700"/>
          </a:xfrm>
          <a:prstGeom prst="rect">
            <a:avLst/>
          </a:prstGeom>
          <a:noFill/>
          <a:ln>
            <a:noFill/>
          </a:ln>
        </p:spPr>
        <p:txBody>
          <a:bodyPr spcFirstLastPara="1" wrap="square" lIns="0" tIns="0" rIns="0" bIns="0" anchor="t" anchorCtr="0">
            <a:noAutofit/>
          </a:bodyPr>
          <a:lstStyle/>
          <a:p>
            <a:pPr marL="0" lvl="0" indent="0" algn="ctr">
              <a:spcBef>
                <a:spcPts val="0"/>
              </a:spcBef>
              <a:spcAft>
                <a:spcPts val="0"/>
              </a:spcAft>
              <a:buNone/>
            </a:pPr>
            <a:r>
              <a:rPr lang="en" sz="7200">
                <a:solidFill>
                  <a:srgbClr val="B0C6D3"/>
                </a:solidFill>
                <a:latin typeface="Frank Ruhl Libre"/>
                <a:ea typeface="Frank Ruhl Libre"/>
                <a:cs typeface="Frank Ruhl Libre"/>
                <a:sym typeface="Frank Ruhl Libre"/>
              </a:rPr>
              <a:t>“</a:t>
            </a:r>
            <a:endParaRPr sz="7200">
              <a:solidFill>
                <a:srgbClr val="B0C6D3"/>
              </a:solidFill>
              <a:latin typeface="Frank Ruhl Libre"/>
              <a:ea typeface="Frank Ruhl Libre"/>
              <a:cs typeface="Frank Ruhl Libre"/>
              <a:sym typeface="Frank Ruhl Libre"/>
            </a:endParaRPr>
          </a:p>
        </p:txBody>
      </p:sp>
      <p:sp>
        <p:nvSpPr>
          <p:cNvPr id="48" name="Google Shape;48;p4"/>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5"/>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1" name="Google Shape;51;p5"/>
          <p:cNvGrpSpPr/>
          <p:nvPr/>
        </p:nvGrpSpPr>
        <p:grpSpPr>
          <a:xfrm>
            <a:off x="312475" y="304925"/>
            <a:ext cx="8519109" cy="4526109"/>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3" name="Google Shape;53;p5"/>
            <p:cNvSpPr/>
            <p:nvPr/>
          </p:nvSpPr>
          <p:spPr>
            <a:xfrm>
              <a:off x="624925" y="617375"/>
              <a:ext cx="7719575" cy="3706600"/>
            </a:xfrm>
            <a:custGeom>
              <a:avLst/>
              <a:gdLst/>
              <a:ahLst/>
              <a:cxnLst/>
              <a:rect l="0" t="0" r="0" b="0"/>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0" t="0" r="0" b="0"/>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57" name="Google Shape;57;p5"/>
          <p:cNvGrpSpPr/>
          <p:nvPr/>
        </p:nvGrpSpPr>
        <p:grpSpPr>
          <a:xfrm>
            <a:off x="4433231" y="1195444"/>
            <a:ext cx="277537" cy="277654"/>
            <a:chOff x="1191725" y="238125"/>
            <a:chExt cx="5236550" cy="5238750"/>
          </a:xfrm>
        </p:grpSpPr>
        <p:sp>
          <p:nvSpPr>
            <p:cNvPr id="58" name="Google Shape;58;p5"/>
            <p:cNvSpPr/>
            <p:nvPr/>
          </p:nvSpPr>
          <p:spPr>
            <a:xfrm>
              <a:off x="2218800" y="1278375"/>
              <a:ext cx="1018300" cy="1002925"/>
            </a:xfrm>
            <a:custGeom>
              <a:avLst/>
              <a:gdLst/>
              <a:ahLst/>
              <a:cxnLst/>
              <a:rect l="0" t="0" r="0" b="0"/>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B0C6D3"/>
                </a:solidFill>
              </a:endParaRPr>
            </a:p>
          </p:txBody>
        </p:sp>
        <p:sp>
          <p:nvSpPr>
            <p:cNvPr id="59" name="Google Shape;59;p5"/>
            <p:cNvSpPr/>
            <p:nvPr/>
          </p:nvSpPr>
          <p:spPr>
            <a:xfrm>
              <a:off x="2227575" y="3429300"/>
              <a:ext cx="1002925" cy="1018300"/>
            </a:xfrm>
            <a:custGeom>
              <a:avLst/>
              <a:gdLst/>
              <a:ahLst/>
              <a:cxnLst/>
              <a:rect l="0" t="0" r="0" b="0"/>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B0C6D3"/>
                </a:solidFill>
              </a:endParaRPr>
            </a:p>
          </p:txBody>
        </p:sp>
        <p:sp>
          <p:nvSpPr>
            <p:cNvPr id="60" name="Google Shape;60;p5"/>
            <p:cNvSpPr/>
            <p:nvPr/>
          </p:nvSpPr>
          <p:spPr>
            <a:xfrm>
              <a:off x="4385100" y="1267400"/>
              <a:ext cx="1005125" cy="1020500"/>
            </a:xfrm>
            <a:custGeom>
              <a:avLst/>
              <a:gdLst/>
              <a:ahLst/>
              <a:cxnLst/>
              <a:rect l="0" t="0" r="0" b="0"/>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B0C6D3"/>
                </a:solidFill>
              </a:endParaRPr>
            </a:p>
          </p:txBody>
        </p:sp>
        <p:sp>
          <p:nvSpPr>
            <p:cNvPr id="61" name="Google Shape;61;p5"/>
            <p:cNvSpPr/>
            <p:nvPr/>
          </p:nvSpPr>
          <p:spPr>
            <a:xfrm>
              <a:off x="4380700" y="3435900"/>
              <a:ext cx="1018300" cy="1002925"/>
            </a:xfrm>
            <a:custGeom>
              <a:avLst/>
              <a:gdLst/>
              <a:ahLst/>
              <a:cxnLst/>
              <a:rect l="0" t="0" r="0" b="0"/>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B0C6D3"/>
                </a:solidFill>
              </a:endParaRPr>
            </a:p>
          </p:txBody>
        </p:sp>
        <p:sp>
          <p:nvSpPr>
            <p:cNvPr id="62" name="Google Shape;62;p5"/>
            <p:cNvSpPr/>
            <p:nvPr/>
          </p:nvSpPr>
          <p:spPr>
            <a:xfrm>
              <a:off x="1191725" y="238125"/>
              <a:ext cx="5236550" cy="5238750"/>
            </a:xfrm>
            <a:custGeom>
              <a:avLst/>
              <a:gdLst/>
              <a:ahLst/>
              <a:cxnLst/>
              <a:rect l="0" t="0" r="0" b="0"/>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B0C6D3"/>
                </a:solidFill>
              </a:endParaRPr>
            </a:p>
          </p:txBody>
        </p:sp>
      </p:grpSp>
      <p:sp>
        <p:nvSpPr>
          <p:cNvPr id="63" name="Google Shape;63;p5"/>
          <p:cNvSpPr txBox="1">
            <a:spLocks noGrp="1"/>
          </p:cNvSpPr>
          <p:nvPr>
            <p:ph type="title"/>
          </p:nvPr>
        </p:nvSpPr>
        <p:spPr>
          <a:xfrm>
            <a:off x="1003200" y="617375"/>
            <a:ext cx="7137600" cy="548700"/>
          </a:xfrm>
          <a:prstGeom prst="rect">
            <a:avLst/>
          </a:prstGeom>
        </p:spPr>
        <p:txBody>
          <a:bodyPr spcFirstLastPara="1" wrap="square" lIns="0" tIns="0" rIns="0" bIns="0" anchor="b"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4" name="Google Shape;64;p5"/>
          <p:cNvSpPr txBox="1">
            <a:spLocks noGrp="1"/>
          </p:cNvSpPr>
          <p:nvPr>
            <p:ph type="body" idx="1"/>
          </p:nvPr>
        </p:nvSpPr>
        <p:spPr>
          <a:xfrm>
            <a:off x="1003200" y="1563725"/>
            <a:ext cx="7137600" cy="2760300"/>
          </a:xfrm>
          <a:prstGeom prst="rect">
            <a:avLst/>
          </a:prstGeom>
        </p:spPr>
        <p:txBody>
          <a:bodyPr spcFirstLastPara="1" wrap="square" lIns="0" tIns="0" rIns="0" bIns="0"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65" name="Google Shape;65;p5"/>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1"/>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53" name="Google Shape;153;p11"/>
          <p:cNvGrpSpPr/>
          <p:nvPr/>
        </p:nvGrpSpPr>
        <p:grpSpPr>
          <a:xfrm>
            <a:off x="312475" y="304925"/>
            <a:ext cx="8519109" cy="4526109"/>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5" name="Google Shape;155;p11"/>
            <p:cNvSpPr/>
            <p:nvPr/>
          </p:nvSpPr>
          <p:spPr>
            <a:xfrm>
              <a:off x="624925" y="617375"/>
              <a:ext cx="7719575" cy="3706600"/>
            </a:xfrm>
            <a:custGeom>
              <a:avLst/>
              <a:gdLst/>
              <a:ahLst/>
              <a:cxnLst/>
              <a:rect l="0" t="0" r="0" b="0"/>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0" t="0" r="0" b="0"/>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p:cSld name="BLANK_2">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nvSpPr>
        <p:spPr>
          <a:xfrm>
            <a:off x="-7650" y="-7650"/>
            <a:ext cx="9151500" cy="5151300"/>
          </a:xfrm>
          <a:prstGeom prst="frame">
            <a:avLst>
              <a:gd name="adj1" fmla="val 4756"/>
            </a:avLst>
          </a:pr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
              <a:t> </a:t>
            </a:r>
            <a:endParaRPr/>
          </a:p>
        </p:txBody>
      </p:sp>
      <p:grpSp>
        <p:nvGrpSpPr>
          <p:cNvPr id="162" name="Google Shape;162;p12"/>
          <p:cNvGrpSpPr/>
          <p:nvPr/>
        </p:nvGrpSpPr>
        <p:grpSpPr>
          <a:xfrm>
            <a:off x="114491" y="106842"/>
            <a:ext cx="1127645" cy="1153976"/>
            <a:chOff x="152400" y="152400"/>
            <a:chExt cx="1127645" cy="1153976"/>
          </a:xfrm>
        </p:grpSpPr>
        <p:sp>
          <p:nvSpPr>
            <p:cNvPr id="163" name="Google Shape;163;p12"/>
            <p:cNvSpPr/>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64" name="Google Shape;164;p12"/>
            <p:cNvPicPr preferRelativeResize="0"/>
            <p:nvPr/>
          </p:nvPicPr>
          <p:blipFill>
            <a:blip r:embed="rId2">
              <a:alphaModFix amt="70000"/>
            </a:blip>
            <a:stretch>
              <a:fillRect/>
            </a:stretch>
          </p:blipFill>
          <p:spPr>
            <a:xfrm rot="5400000">
              <a:off x="745611" y="-256999"/>
              <a:ext cx="125035" cy="943833"/>
            </a:xfrm>
            <a:prstGeom prst="rect">
              <a:avLst/>
            </a:prstGeom>
            <a:noFill/>
            <a:ln>
              <a:noFill/>
            </a:ln>
          </p:spPr>
        </p:pic>
        <p:pic>
          <p:nvPicPr>
            <p:cNvPr id="165" name="Google Shape;165;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grpSp>
        <p:nvGrpSpPr>
          <p:cNvPr id="166" name="Google Shape;166;p12"/>
          <p:cNvGrpSpPr/>
          <p:nvPr/>
        </p:nvGrpSpPr>
        <p:grpSpPr>
          <a:xfrm rot="10800000">
            <a:off x="7901725" y="3874892"/>
            <a:ext cx="1127645" cy="1154423"/>
            <a:chOff x="152400" y="151952"/>
            <a:chExt cx="1127645" cy="1154423"/>
          </a:xfrm>
        </p:grpSpPr>
        <p:sp>
          <p:nvSpPr>
            <p:cNvPr id="167" name="Google Shape;167;p12"/>
            <p:cNvSpPr/>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68" name="Google Shape;168;p12"/>
            <p:cNvPicPr preferRelativeResize="0"/>
            <p:nvPr/>
          </p:nvPicPr>
          <p:blipFill>
            <a:blip r:embed="rId2">
              <a:alphaModFix amt="70000"/>
            </a:blip>
            <a:stretch>
              <a:fillRect/>
            </a:stretch>
          </p:blipFill>
          <p:spPr>
            <a:xfrm rot="5400000">
              <a:off x="745611" y="-257447"/>
              <a:ext cx="125035" cy="943833"/>
            </a:xfrm>
            <a:prstGeom prst="rect">
              <a:avLst/>
            </a:prstGeom>
            <a:noFill/>
            <a:ln>
              <a:noFill/>
            </a:ln>
          </p:spPr>
        </p:pic>
        <p:pic>
          <p:nvPicPr>
            <p:cNvPr id="169" name="Google Shape;169;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nvPr>
        </p:nvSpPr>
        <p:spPr>
          <a:xfrm>
            <a:off x="4297650" y="4594775"/>
            <a:ext cx="548700" cy="306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03200" y="617375"/>
            <a:ext cx="7137600" cy="548700"/>
          </a:xfrm>
          <a:prstGeom prst="rect">
            <a:avLst/>
          </a:prstGeom>
          <a:noFill/>
          <a:ln>
            <a:noFill/>
          </a:ln>
        </p:spPr>
        <p:txBody>
          <a:bodyPr spcFirstLastPara="1" wrap="square" lIns="0" tIns="0" rIns="0" bIns="0" anchor="b" anchorCtr="0"/>
          <a:lstStyle>
            <a:lvl1pPr lvl="0"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1pPr>
            <a:lvl2pPr lvl="1"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2pPr>
            <a:lvl3pPr lvl="2"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3pPr>
            <a:lvl4pPr lvl="3"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4pPr>
            <a:lvl5pPr lvl="4"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5pPr>
            <a:lvl6pPr lvl="5"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6pPr>
            <a:lvl7pPr lvl="6"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7pPr>
            <a:lvl8pPr lvl="7"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8pPr>
            <a:lvl9pPr lvl="8"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9pPr>
          </a:lstStyle>
          <a:p>
            <a:endParaRPr/>
          </a:p>
        </p:txBody>
      </p:sp>
      <p:sp>
        <p:nvSpPr>
          <p:cNvPr id="7" name="Google Shape;7;p1"/>
          <p:cNvSpPr txBox="1">
            <a:spLocks noGrp="1"/>
          </p:cNvSpPr>
          <p:nvPr>
            <p:ph type="body" idx="1"/>
          </p:nvPr>
        </p:nvSpPr>
        <p:spPr>
          <a:xfrm>
            <a:off x="1003200" y="1563725"/>
            <a:ext cx="7137600" cy="2760300"/>
          </a:xfrm>
          <a:prstGeom prst="rect">
            <a:avLst/>
          </a:prstGeom>
          <a:noFill/>
          <a:ln>
            <a:noFill/>
          </a:ln>
        </p:spPr>
        <p:txBody>
          <a:bodyPr spcFirstLastPara="1" wrap="square" lIns="0" tIns="0" rIns="0" bIns="0" anchor="t" anchorCtr="0"/>
          <a:lstStyle>
            <a:lvl1pPr marL="457200" lvl="0" indent="-38100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marL="914400" lvl="1"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marL="1371600" lvl="2"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marL="1828800" lvl="3"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marL="2286000" lvl="4"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marL="2743200" lvl="5"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marL="3200400" lvl="6"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marL="3657600" lvl="7"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marL="4114800" lvl="8"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a:endParaRPr/>
          </a:p>
        </p:txBody>
      </p:sp>
      <p:sp>
        <p:nvSpPr>
          <p:cNvPr id="8" name="Google Shape;8;p1"/>
          <p:cNvSpPr txBox="1">
            <a:spLocks noGrp="1"/>
          </p:cNvSpPr>
          <p:nvPr>
            <p:ph type="sldNum" idx="12"/>
          </p:nvPr>
        </p:nvSpPr>
        <p:spPr>
          <a:xfrm>
            <a:off x="4297650" y="4594775"/>
            <a:ext cx="548700" cy="548700"/>
          </a:xfrm>
          <a:prstGeom prst="rect">
            <a:avLst/>
          </a:prstGeom>
          <a:noFill/>
          <a:ln>
            <a:noFill/>
          </a:ln>
          <a:effectLst>
            <a:outerShdw blurRad="42863" dist="9525" dir="5400000" algn="bl" rotWithShape="0">
              <a:srgbClr val="000000">
                <a:alpha val="40000"/>
              </a:srgbClr>
            </a:outerShdw>
          </a:effectLst>
        </p:spPr>
        <p:txBody>
          <a:bodyPr spcFirstLastPara="1" wrap="square" lIns="0" tIns="0" rIns="0" bIns="0" anchor="ctr" anchorCtr="0">
            <a:noAutofit/>
          </a:bodyPr>
          <a:lstStyle>
            <a:lvl1pPr lvl="0" algn="ctr">
              <a:buNone/>
              <a:defRPr sz="1200">
                <a:solidFill>
                  <a:srgbClr val="FFFFFF"/>
                </a:solidFill>
                <a:latin typeface="Frank Ruhl Libre Medium"/>
                <a:ea typeface="Frank Ruhl Libre Medium"/>
                <a:cs typeface="Frank Ruhl Libre Medium"/>
                <a:sym typeface="Frank Ruhl Libre Medium"/>
              </a:defRPr>
            </a:lvl1pPr>
            <a:lvl2pPr lvl="1" algn="ctr">
              <a:buNone/>
              <a:defRPr sz="1200">
                <a:solidFill>
                  <a:srgbClr val="FFFFFF"/>
                </a:solidFill>
                <a:latin typeface="Frank Ruhl Libre Medium"/>
                <a:ea typeface="Frank Ruhl Libre Medium"/>
                <a:cs typeface="Frank Ruhl Libre Medium"/>
                <a:sym typeface="Frank Ruhl Libre Medium"/>
              </a:defRPr>
            </a:lvl2pPr>
            <a:lvl3pPr lvl="2" algn="ctr">
              <a:buNone/>
              <a:defRPr sz="1200">
                <a:solidFill>
                  <a:srgbClr val="FFFFFF"/>
                </a:solidFill>
                <a:latin typeface="Frank Ruhl Libre Medium"/>
                <a:ea typeface="Frank Ruhl Libre Medium"/>
                <a:cs typeface="Frank Ruhl Libre Medium"/>
                <a:sym typeface="Frank Ruhl Libre Medium"/>
              </a:defRPr>
            </a:lvl3pPr>
            <a:lvl4pPr lvl="3" algn="ctr">
              <a:buNone/>
              <a:defRPr sz="1200">
                <a:solidFill>
                  <a:srgbClr val="FFFFFF"/>
                </a:solidFill>
                <a:latin typeface="Frank Ruhl Libre Medium"/>
                <a:ea typeface="Frank Ruhl Libre Medium"/>
                <a:cs typeface="Frank Ruhl Libre Medium"/>
                <a:sym typeface="Frank Ruhl Libre Medium"/>
              </a:defRPr>
            </a:lvl4pPr>
            <a:lvl5pPr lvl="4" algn="ctr">
              <a:buNone/>
              <a:defRPr sz="1200">
                <a:solidFill>
                  <a:srgbClr val="FFFFFF"/>
                </a:solidFill>
                <a:latin typeface="Frank Ruhl Libre Medium"/>
                <a:ea typeface="Frank Ruhl Libre Medium"/>
                <a:cs typeface="Frank Ruhl Libre Medium"/>
                <a:sym typeface="Frank Ruhl Libre Medium"/>
              </a:defRPr>
            </a:lvl5pPr>
            <a:lvl6pPr lvl="5" algn="ctr">
              <a:buNone/>
              <a:defRPr sz="1200">
                <a:solidFill>
                  <a:srgbClr val="FFFFFF"/>
                </a:solidFill>
                <a:latin typeface="Frank Ruhl Libre Medium"/>
                <a:ea typeface="Frank Ruhl Libre Medium"/>
                <a:cs typeface="Frank Ruhl Libre Medium"/>
                <a:sym typeface="Frank Ruhl Libre Medium"/>
              </a:defRPr>
            </a:lvl6pPr>
            <a:lvl7pPr lvl="6" algn="ctr">
              <a:buNone/>
              <a:defRPr sz="1200">
                <a:solidFill>
                  <a:srgbClr val="FFFFFF"/>
                </a:solidFill>
                <a:latin typeface="Frank Ruhl Libre Medium"/>
                <a:ea typeface="Frank Ruhl Libre Medium"/>
                <a:cs typeface="Frank Ruhl Libre Medium"/>
                <a:sym typeface="Frank Ruhl Libre Medium"/>
              </a:defRPr>
            </a:lvl7pPr>
            <a:lvl8pPr lvl="7" algn="ctr">
              <a:buNone/>
              <a:defRPr sz="1200">
                <a:solidFill>
                  <a:srgbClr val="FFFFFF"/>
                </a:solidFill>
                <a:latin typeface="Frank Ruhl Libre Medium"/>
                <a:ea typeface="Frank Ruhl Libre Medium"/>
                <a:cs typeface="Frank Ruhl Libre Medium"/>
                <a:sym typeface="Frank Ruhl Libre Medium"/>
              </a:defRPr>
            </a:lvl8pPr>
            <a:lvl9pPr lvl="8" algn="ctr">
              <a:buNone/>
              <a:defRPr sz="1200">
                <a:solidFill>
                  <a:srgbClr val="FFFFFF"/>
                </a:solidFill>
                <a:latin typeface="Frank Ruhl Libre Medium"/>
                <a:ea typeface="Frank Ruhl Libre Medium"/>
                <a:cs typeface="Frank Ruhl Libre Medium"/>
                <a:sym typeface="Frank Ruhl Libre Medium"/>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watoday.com.au/national/western-australia/what-s-it-called-cable-car-the-perth-mob-has-spoken-20180720-p4zsrc.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6"/>
          <p:cNvSpPr txBox="1">
            <a:spLocks noGrp="1"/>
          </p:cNvSpPr>
          <p:nvPr>
            <p:ph type="ctrTitle" idx="4294967295"/>
          </p:nvPr>
        </p:nvSpPr>
        <p:spPr>
          <a:xfrm>
            <a:off x="1275150" y="2443231"/>
            <a:ext cx="6593700" cy="548700"/>
          </a:xfrm>
          <a:prstGeom prst="rect">
            <a:avLst/>
          </a:prstGeom>
        </p:spPr>
        <p:txBody>
          <a:bodyPr spcFirstLastPara="1" wrap="square" lIns="0" tIns="0" rIns="0" bIns="0" anchor="b" anchorCtr="0">
            <a:noAutofit/>
          </a:bodyPr>
          <a:lstStyle/>
          <a:p>
            <a:pPr marL="0" lvl="0" indent="0">
              <a:spcBef>
                <a:spcPts val="0"/>
              </a:spcBef>
              <a:spcAft>
                <a:spcPts val="0"/>
              </a:spcAft>
              <a:buNone/>
            </a:pPr>
            <a:r>
              <a:rPr lang="en" sz="2400" dirty="0"/>
              <a:t>Depth Study One – Tourism </a:t>
            </a:r>
            <a:endParaRPr sz="2400" dirty="0"/>
          </a:p>
        </p:txBody>
      </p:sp>
      <p:sp>
        <p:nvSpPr>
          <p:cNvPr id="193" name="Google Shape;193;p16"/>
          <p:cNvSpPr txBox="1">
            <a:spLocks noGrp="1"/>
          </p:cNvSpPr>
          <p:nvPr>
            <p:ph type="subTitle" idx="4294967295"/>
          </p:nvPr>
        </p:nvSpPr>
        <p:spPr>
          <a:xfrm>
            <a:off x="1275150" y="2993402"/>
            <a:ext cx="6593700" cy="1131900"/>
          </a:xfrm>
          <a:prstGeom prst="rect">
            <a:avLst/>
          </a:prstGeom>
        </p:spPr>
        <p:txBody>
          <a:bodyPr spcFirstLastPara="1" wrap="square" lIns="0" tIns="0" rIns="0" bIns="0" anchor="t" anchorCtr="0">
            <a:noAutofit/>
          </a:bodyPr>
          <a:lstStyle/>
          <a:p>
            <a:pPr lvl="0"/>
            <a:r>
              <a:rPr lang="en-AU" sz="1800" dirty="0"/>
              <a:t>Using fieldwork and/or secondary sources students investigate the reasons for, and consequences of, the changing spatial distribution of production and consumption (and, where appropriate, reuse) of</a:t>
            </a:r>
            <a:r>
              <a:rPr lang="en-AU" sz="1800" dirty="0">
                <a:solidFill>
                  <a:schemeClr val="accent1">
                    <a:lumMod val="60000"/>
                    <a:lumOff val="40000"/>
                  </a:schemeClr>
                </a:solidFill>
              </a:rPr>
              <a:t> tourism – business, eco-tourism or recreational.</a:t>
            </a:r>
          </a:p>
          <a:p>
            <a:endParaRPr sz="1800" b="1" dirty="0"/>
          </a:p>
        </p:txBody>
      </p:sp>
      <p:pic>
        <p:nvPicPr>
          <p:cNvPr id="194" name="Google Shape;194;p16" descr="photo-1434030216411-0b793f4b4173.jpg"/>
          <p:cNvPicPr preferRelativeResize="0"/>
          <p:nvPr/>
        </p:nvPicPr>
        <p:blipFill>
          <a:blip r:embed="rId3">
            <a:alphaModFix/>
          </a:blip>
          <a:stretch>
            <a:fillRect/>
          </a:stretch>
        </p:blipFill>
        <p:spPr>
          <a:xfrm>
            <a:off x="3779250" y="1031425"/>
            <a:ext cx="1585500" cy="1585500"/>
          </a:xfrm>
          <a:prstGeom prst="diamond">
            <a:avLst/>
          </a:prstGeom>
          <a:noFill/>
          <a:ln w="38100" cap="flat" cmpd="thinThick">
            <a:solidFill>
              <a:srgbClr val="B0C6D3"/>
            </a:solidFill>
            <a:prstDash val="solid"/>
            <a:round/>
            <a:headEnd type="none" w="sm" len="sm"/>
            <a:tailEnd type="none" w="sm" len="sm"/>
          </a:ln>
        </p:spPr>
      </p:pic>
      <p:sp>
        <p:nvSpPr>
          <p:cNvPr id="195" name="Google Shape;195;p16"/>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24"/>
          <p:cNvSpPr txBox="1">
            <a:spLocks noGrp="1"/>
          </p:cNvSpPr>
          <p:nvPr>
            <p:ph type="title" idx="4294967295"/>
          </p:nvPr>
        </p:nvSpPr>
        <p:spPr>
          <a:xfrm>
            <a:off x="2947500" y="2401950"/>
            <a:ext cx="3249000" cy="339600"/>
          </a:xfrm>
          <a:prstGeom prst="rect">
            <a:avLst/>
          </a:prstGeom>
          <a:solidFill>
            <a:srgbClr val="040E11">
              <a:alpha val="21150"/>
            </a:srgbClr>
          </a:solidFill>
          <a:effectLst>
            <a:outerShdw blurRad="42863" dist="19050" dir="5400000" algn="bl" rotWithShape="0">
              <a:srgbClr val="000000">
                <a:alpha val="34000"/>
              </a:srgbClr>
            </a:outerShdw>
          </a:effectLst>
        </p:spPr>
        <p:txBody>
          <a:bodyPr spcFirstLastPara="1" wrap="square" lIns="0" tIns="0" rIns="0" bIns="0" anchor="ctr" anchorCtr="0">
            <a:noAutofit/>
          </a:bodyPr>
          <a:lstStyle/>
          <a:p>
            <a:pPr marL="0" lvl="0" indent="0" rtl="0">
              <a:spcBef>
                <a:spcPts val="0"/>
              </a:spcBef>
              <a:spcAft>
                <a:spcPts val="0"/>
              </a:spcAft>
              <a:buNone/>
            </a:pPr>
            <a:r>
              <a:rPr lang="en" b="0" dirty="0">
                <a:solidFill>
                  <a:srgbClr val="FFFFFF"/>
                </a:solidFill>
              </a:rPr>
              <a:t>Handout: The Nature of Tourism</a:t>
            </a:r>
            <a:endParaRPr dirty="0">
              <a:solidFill>
                <a:srgbClr val="FFFFFF"/>
              </a:solidFill>
            </a:endParaRPr>
          </a:p>
        </p:txBody>
      </p:sp>
      <p:sp>
        <p:nvSpPr>
          <p:cNvPr id="264" name="Google Shape;264;p24"/>
          <p:cNvSpPr txBox="1">
            <a:spLocks noGrp="1"/>
          </p:cNvSpPr>
          <p:nvPr>
            <p:ph type="sldNum" idx="12"/>
          </p:nvPr>
        </p:nvSpPr>
        <p:spPr>
          <a:xfrm>
            <a:off x="4297650" y="4594775"/>
            <a:ext cx="548700" cy="3066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0" lvl="0" indent="0">
              <a:spcBef>
                <a:spcPts val="0"/>
              </a:spcBef>
              <a:spcAft>
                <a:spcPts val="0"/>
              </a:spcAft>
              <a:buNone/>
            </a:pPr>
            <a:r>
              <a:rPr lang="en" dirty="0"/>
              <a:t>Activities</a:t>
            </a:r>
            <a:endParaRPr dirty="0"/>
          </a:p>
        </p:txBody>
      </p:sp>
      <p:sp>
        <p:nvSpPr>
          <p:cNvPr id="213" name="Google Shape;213;p19"/>
          <p:cNvSpPr txBox="1">
            <a:spLocks noGrp="1"/>
          </p:cNvSpPr>
          <p:nvPr>
            <p:ph type="body" idx="1"/>
          </p:nvPr>
        </p:nvSpPr>
        <p:spPr>
          <a:xfrm>
            <a:off x="1003200" y="1563725"/>
            <a:ext cx="7137600" cy="2760300"/>
          </a:xfrm>
          <a:prstGeom prst="rect">
            <a:avLst/>
          </a:prstGeom>
        </p:spPr>
        <p:txBody>
          <a:bodyPr spcFirstLastPara="1" wrap="square" lIns="0" tIns="0" rIns="0" bIns="0" anchor="t" anchorCtr="0">
            <a:noAutofit/>
          </a:bodyPr>
          <a:lstStyle/>
          <a:p>
            <a:pPr marL="457200" lvl="0" indent="-381000" rtl="0">
              <a:spcBef>
                <a:spcPts val="600"/>
              </a:spcBef>
              <a:spcAft>
                <a:spcPts val="0"/>
              </a:spcAft>
              <a:buSzPts val="2400"/>
              <a:buChar char="➢"/>
            </a:pPr>
            <a:r>
              <a:rPr lang="en-AU" sz="1400" dirty="0"/>
              <a:t>Distinguish between tourism and travel.</a:t>
            </a:r>
          </a:p>
          <a:p>
            <a:pPr marL="457200" lvl="0" indent="-381000" rtl="0">
              <a:spcBef>
                <a:spcPts val="600"/>
              </a:spcBef>
              <a:spcAft>
                <a:spcPts val="0"/>
              </a:spcAft>
              <a:buSzPts val="2400"/>
              <a:buChar char="➢"/>
            </a:pPr>
            <a:r>
              <a:rPr lang="en-AU" sz="1400" dirty="0"/>
              <a:t>Describe how attitudes to tourism have changed. (Source 3.1.1 may help).</a:t>
            </a:r>
          </a:p>
          <a:p>
            <a:pPr marL="457200" lvl="0" indent="-381000" rtl="0">
              <a:spcBef>
                <a:spcPts val="600"/>
              </a:spcBef>
              <a:spcAft>
                <a:spcPts val="0"/>
              </a:spcAft>
              <a:buSzPts val="2400"/>
              <a:buChar char="➢"/>
            </a:pPr>
            <a:r>
              <a:rPr lang="en-AU" sz="1400" dirty="0"/>
              <a:t>Explain why tourism is described as a ‘highly complex’ productive activity.</a:t>
            </a:r>
          </a:p>
          <a:p>
            <a:pPr marL="457200" lvl="0" indent="-381000" rtl="0">
              <a:spcBef>
                <a:spcPts val="600"/>
              </a:spcBef>
              <a:spcAft>
                <a:spcPts val="0"/>
              </a:spcAft>
              <a:buSzPts val="2400"/>
              <a:buChar char="➢"/>
            </a:pPr>
            <a:r>
              <a:rPr lang="en-AU" sz="1400" dirty="0"/>
              <a:t>Outline the global importance of tourism as a productive activity.</a:t>
            </a:r>
          </a:p>
          <a:p>
            <a:pPr marL="457200" lvl="0" indent="-381000" rtl="0">
              <a:spcBef>
                <a:spcPts val="600"/>
              </a:spcBef>
              <a:spcAft>
                <a:spcPts val="0"/>
              </a:spcAft>
              <a:buSzPts val="2400"/>
              <a:buChar char="➢"/>
            </a:pPr>
            <a:r>
              <a:rPr lang="en-AU" sz="1400" dirty="0"/>
              <a:t>Explain why it has been difficult to arrive at an adequate definition of tourism.</a:t>
            </a:r>
          </a:p>
          <a:p>
            <a:pPr marL="457200" lvl="0" indent="-381000" rtl="0">
              <a:spcBef>
                <a:spcPts val="600"/>
              </a:spcBef>
              <a:spcAft>
                <a:spcPts val="0"/>
              </a:spcAft>
              <a:buSzPts val="2400"/>
              <a:buChar char="➢"/>
            </a:pPr>
            <a:r>
              <a:rPr lang="en-AU" sz="1400" dirty="0"/>
              <a:t>Define tourism.</a:t>
            </a:r>
          </a:p>
          <a:p>
            <a:pPr marL="457200" lvl="0" indent="-381000" rtl="0">
              <a:spcBef>
                <a:spcPts val="600"/>
              </a:spcBef>
              <a:spcAft>
                <a:spcPts val="0"/>
              </a:spcAft>
              <a:buSzPts val="2400"/>
              <a:buChar char="➢"/>
            </a:pPr>
            <a:r>
              <a:rPr lang="en-AU" sz="1400" dirty="0"/>
              <a:t>List the characteristics of tourism.</a:t>
            </a:r>
          </a:p>
          <a:p>
            <a:pPr marL="457200" lvl="0" indent="-381000" rtl="0">
              <a:spcBef>
                <a:spcPts val="600"/>
              </a:spcBef>
              <a:spcAft>
                <a:spcPts val="0"/>
              </a:spcAft>
              <a:buSzPts val="2400"/>
              <a:buChar char="➢"/>
            </a:pPr>
            <a:r>
              <a:rPr lang="en-AU" sz="1400" dirty="0"/>
              <a:t>Distinguish between international and domestic tourism. </a:t>
            </a:r>
          </a:p>
          <a:p>
            <a:pPr marL="457200" lvl="0" indent="-381000" rtl="0">
              <a:spcBef>
                <a:spcPts val="600"/>
              </a:spcBef>
              <a:spcAft>
                <a:spcPts val="0"/>
              </a:spcAft>
              <a:buSzPts val="2400"/>
              <a:buChar char="➢"/>
            </a:pPr>
            <a:r>
              <a:rPr lang="en-AU" sz="1400" dirty="0"/>
              <a:t>Collect hand out “9.4 Tourism” – read and make summary notes from </a:t>
            </a:r>
            <a:r>
              <a:rPr lang="en-AU" sz="1400"/>
              <a:t>the chapter. </a:t>
            </a:r>
            <a:endParaRPr lang="en" sz="1400" dirty="0"/>
          </a:p>
        </p:txBody>
      </p:sp>
      <p:sp>
        <p:nvSpPr>
          <p:cNvPr id="214" name="Google Shape;214;p19"/>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805602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ctrTitle"/>
          </p:nvPr>
        </p:nvSpPr>
        <p:spPr>
          <a:xfrm>
            <a:off x="2795175" y="1668850"/>
            <a:ext cx="3553500" cy="11598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AU" dirty="0"/>
              <a:t>The process of </a:t>
            </a:r>
            <a:r>
              <a:rPr lang="en-AU" b="1" u="sng" dirty="0"/>
              <a:t>diffusion</a:t>
            </a:r>
            <a:r>
              <a:rPr lang="en-AU" u="sng" dirty="0"/>
              <a:t> </a:t>
            </a:r>
            <a:r>
              <a:rPr lang="en-AU" dirty="0"/>
              <a:t>of Tourism and its spatial outcomes.</a:t>
            </a:r>
          </a:p>
        </p:txBody>
      </p:sp>
      <p:sp>
        <p:nvSpPr>
          <p:cNvPr id="201" name="Google Shape;201;p17"/>
          <p:cNvSpPr txBox="1">
            <a:spLocks noGrp="1"/>
          </p:cNvSpPr>
          <p:nvPr>
            <p:ph type="subTitle" idx="1"/>
          </p:nvPr>
        </p:nvSpPr>
        <p:spPr>
          <a:xfrm>
            <a:off x="2795175" y="2948146"/>
            <a:ext cx="3553500" cy="2979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 dirty="0"/>
              <a:t>Syllabus Point. </a:t>
            </a:r>
            <a:endParaRPr dirty="0"/>
          </a:p>
        </p:txBody>
      </p:sp>
    </p:spTree>
    <p:extLst>
      <p:ext uri="{BB962C8B-B14F-4D97-AF65-F5344CB8AC3E}">
        <p14:creationId xmlns:p14="http://schemas.microsoft.com/office/powerpoint/2010/main" val="2721096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31" name="Google Shape;231;p20"/>
          <p:cNvSpPr/>
          <p:nvPr/>
        </p:nvSpPr>
        <p:spPr>
          <a:xfrm rot="-1609345">
            <a:off x="6034156" y="2354495"/>
            <a:ext cx="305329" cy="291538"/>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20"/>
          <p:cNvSpPr/>
          <p:nvPr/>
        </p:nvSpPr>
        <p:spPr>
          <a:xfrm rot="2466683">
            <a:off x="5413593" y="2099570"/>
            <a:ext cx="424361" cy="40519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20"/>
          <p:cNvSpPr txBox="1">
            <a:spLocks noGrp="1"/>
          </p:cNvSpPr>
          <p:nvPr>
            <p:ph type="ctrTitle" idx="4294967295"/>
          </p:nvPr>
        </p:nvSpPr>
        <p:spPr>
          <a:xfrm>
            <a:off x="998618" y="837577"/>
            <a:ext cx="4301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Diffusion</a:t>
            </a:r>
            <a:endParaRPr sz="6000" dirty="0"/>
          </a:p>
        </p:txBody>
      </p:sp>
      <p:sp>
        <p:nvSpPr>
          <p:cNvPr id="220" name="Google Shape;220;p20"/>
          <p:cNvSpPr txBox="1">
            <a:spLocks noGrp="1"/>
          </p:cNvSpPr>
          <p:nvPr>
            <p:ph type="subTitle" idx="4294967295"/>
          </p:nvPr>
        </p:nvSpPr>
        <p:spPr>
          <a:xfrm>
            <a:off x="998618" y="2101016"/>
            <a:ext cx="7158841" cy="784800"/>
          </a:xfrm>
          <a:prstGeom prst="rect">
            <a:avLst/>
          </a:prstGeom>
        </p:spPr>
        <p:txBody>
          <a:bodyPr spcFirstLastPara="1" wrap="square" lIns="0" tIns="0" rIns="0" bIns="0" anchor="t" anchorCtr="0">
            <a:noAutofit/>
          </a:bodyPr>
          <a:lstStyle/>
          <a:p>
            <a:pPr marL="0" lvl="0" indent="0">
              <a:buNone/>
            </a:pPr>
            <a:r>
              <a:rPr lang="en-AU" dirty="0"/>
              <a:t>Diffusion, in the scope of geography, is the spread of people, things, ideas, cultural practices, disease, technology, weather, and more from place to place; thus, it's called spatial diffusion.</a:t>
            </a:r>
            <a:endParaRPr dirty="0"/>
          </a:p>
        </p:txBody>
      </p:sp>
      <p:sp>
        <p:nvSpPr>
          <p:cNvPr id="221" name="Google Shape;221;p20"/>
          <p:cNvSpPr/>
          <p:nvPr/>
        </p:nvSpPr>
        <p:spPr>
          <a:xfrm>
            <a:off x="6956614" y="3483468"/>
            <a:ext cx="305417" cy="291622"/>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Google Shape;232;p20"/>
          <p:cNvSpPr/>
          <p:nvPr/>
        </p:nvSpPr>
        <p:spPr>
          <a:xfrm rot="2926328">
            <a:off x="7885638" y="2585470"/>
            <a:ext cx="228692" cy="21836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20"/>
          <p:cNvSpPr/>
          <p:nvPr/>
        </p:nvSpPr>
        <p:spPr>
          <a:xfrm rot="-1609160">
            <a:off x="6934024" y="1122719"/>
            <a:ext cx="206008" cy="19670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2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13</a:t>
            </a:fld>
            <a:endParaRPr/>
          </a:p>
        </p:txBody>
      </p:sp>
      <p:grpSp>
        <p:nvGrpSpPr>
          <p:cNvPr id="21" name="Google Shape;514;p39"/>
          <p:cNvGrpSpPr/>
          <p:nvPr/>
        </p:nvGrpSpPr>
        <p:grpSpPr>
          <a:xfrm>
            <a:off x="4282269" y="1086825"/>
            <a:ext cx="670731" cy="641341"/>
            <a:chOff x="1922075" y="1629000"/>
            <a:chExt cx="437200" cy="437200"/>
          </a:xfrm>
        </p:grpSpPr>
        <p:sp>
          <p:nvSpPr>
            <p:cNvPr id="22" name="Google Shape;515;p39"/>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516;p39"/>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861366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31" name="Google Shape;231;p20"/>
          <p:cNvSpPr/>
          <p:nvPr/>
        </p:nvSpPr>
        <p:spPr>
          <a:xfrm rot="-1609345">
            <a:off x="6034156" y="2354495"/>
            <a:ext cx="305329" cy="291538"/>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20"/>
          <p:cNvSpPr/>
          <p:nvPr/>
        </p:nvSpPr>
        <p:spPr>
          <a:xfrm rot="2466683">
            <a:off x="5413593" y="2099570"/>
            <a:ext cx="424361" cy="40519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20"/>
          <p:cNvSpPr txBox="1">
            <a:spLocks noGrp="1"/>
          </p:cNvSpPr>
          <p:nvPr>
            <p:ph type="ctrTitle" idx="4294967295"/>
          </p:nvPr>
        </p:nvSpPr>
        <p:spPr>
          <a:xfrm>
            <a:off x="998618" y="837577"/>
            <a:ext cx="4301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Example</a:t>
            </a:r>
            <a:endParaRPr sz="6000" dirty="0"/>
          </a:p>
        </p:txBody>
      </p:sp>
      <p:sp>
        <p:nvSpPr>
          <p:cNvPr id="220" name="Google Shape;220;p20"/>
          <p:cNvSpPr txBox="1">
            <a:spLocks noGrp="1"/>
          </p:cNvSpPr>
          <p:nvPr>
            <p:ph type="subTitle" idx="4294967295"/>
          </p:nvPr>
        </p:nvSpPr>
        <p:spPr>
          <a:xfrm>
            <a:off x="941982" y="1884253"/>
            <a:ext cx="7158841" cy="784800"/>
          </a:xfrm>
          <a:prstGeom prst="rect">
            <a:avLst/>
          </a:prstGeom>
        </p:spPr>
        <p:txBody>
          <a:bodyPr spcFirstLastPara="1" wrap="square" lIns="0" tIns="0" rIns="0" bIns="0" anchor="t" anchorCtr="0">
            <a:noAutofit/>
          </a:bodyPr>
          <a:lstStyle/>
          <a:p>
            <a:r>
              <a:rPr lang="en-AU" dirty="0"/>
              <a:t>Globalization is an example of spatial diffusion. Take, for example, products in a person's home. A woman's handbag may have been made in France, her computer in China. Her spouse's shoes may have come from Italy and car from Germany. Spatial diffusion has a clear origin point that it spreads from.</a:t>
            </a:r>
          </a:p>
        </p:txBody>
      </p:sp>
      <p:sp>
        <p:nvSpPr>
          <p:cNvPr id="221" name="Google Shape;221;p20"/>
          <p:cNvSpPr/>
          <p:nvPr/>
        </p:nvSpPr>
        <p:spPr>
          <a:xfrm>
            <a:off x="6956614" y="3483468"/>
            <a:ext cx="305417" cy="291622"/>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20"/>
          <p:cNvSpPr/>
          <p:nvPr/>
        </p:nvSpPr>
        <p:spPr>
          <a:xfrm rot="-1609160">
            <a:off x="6934024" y="1122719"/>
            <a:ext cx="206008" cy="19670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2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14</a:t>
            </a:fld>
            <a:endParaRPr/>
          </a:p>
        </p:txBody>
      </p:sp>
      <p:grpSp>
        <p:nvGrpSpPr>
          <p:cNvPr id="21" name="Google Shape;514;p39"/>
          <p:cNvGrpSpPr/>
          <p:nvPr/>
        </p:nvGrpSpPr>
        <p:grpSpPr>
          <a:xfrm>
            <a:off x="4175619" y="1096806"/>
            <a:ext cx="670731" cy="641341"/>
            <a:chOff x="1922075" y="1629000"/>
            <a:chExt cx="437200" cy="437200"/>
          </a:xfrm>
        </p:grpSpPr>
        <p:sp>
          <p:nvSpPr>
            <p:cNvPr id="22" name="Google Shape;515;p39"/>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516;p39"/>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953499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ctrTitle"/>
          </p:nvPr>
        </p:nvSpPr>
        <p:spPr>
          <a:xfrm>
            <a:off x="2795175" y="1668850"/>
            <a:ext cx="3553500" cy="1159800"/>
          </a:xfrm>
          <a:prstGeom prst="rect">
            <a:avLst/>
          </a:prstGeom>
        </p:spPr>
        <p:txBody>
          <a:bodyPr spcFirstLastPara="1" wrap="square" lIns="0" tIns="0" rIns="0" bIns="0" anchor="b" anchorCtr="0">
            <a:noAutofit/>
          </a:bodyPr>
          <a:lstStyle/>
          <a:p>
            <a:pPr lvl="0"/>
            <a:r>
              <a:rPr lang="en-AU" dirty="0"/>
              <a:t>Expansion diffusion comes in two types, contagious and hierarchal.</a:t>
            </a:r>
          </a:p>
        </p:txBody>
      </p:sp>
      <p:sp>
        <p:nvSpPr>
          <p:cNvPr id="201" name="Google Shape;201;p17"/>
          <p:cNvSpPr txBox="1">
            <a:spLocks noGrp="1"/>
          </p:cNvSpPr>
          <p:nvPr>
            <p:ph type="subTitle" idx="1"/>
          </p:nvPr>
        </p:nvSpPr>
        <p:spPr>
          <a:xfrm>
            <a:off x="2795175" y="2948146"/>
            <a:ext cx="3553500" cy="297900"/>
          </a:xfrm>
          <a:prstGeom prst="rect">
            <a:avLst/>
          </a:prstGeom>
        </p:spPr>
        <p:txBody>
          <a:bodyPr spcFirstLastPara="1" wrap="square" lIns="0" tIns="0" rIns="0" bIns="0"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013635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31" name="Google Shape;231;p20"/>
          <p:cNvSpPr/>
          <p:nvPr/>
        </p:nvSpPr>
        <p:spPr>
          <a:xfrm rot="-1609345">
            <a:off x="6034156" y="2354495"/>
            <a:ext cx="305329" cy="291538"/>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20"/>
          <p:cNvSpPr/>
          <p:nvPr/>
        </p:nvSpPr>
        <p:spPr>
          <a:xfrm rot="2466683">
            <a:off x="5413593" y="2099570"/>
            <a:ext cx="424361" cy="40519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20"/>
          <p:cNvSpPr txBox="1">
            <a:spLocks noGrp="1"/>
          </p:cNvSpPr>
          <p:nvPr>
            <p:ph type="ctrTitle" idx="4294967295"/>
          </p:nvPr>
        </p:nvSpPr>
        <p:spPr>
          <a:xfrm>
            <a:off x="847478" y="261178"/>
            <a:ext cx="6805179"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dirty="0"/>
              <a:t>i. Contagious Expansion</a:t>
            </a:r>
            <a:endParaRPr sz="4800" dirty="0"/>
          </a:p>
        </p:txBody>
      </p:sp>
      <p:sp>
        <p:nvSpPr>
          <p:cNvPr id="220" name="Google Shape;220;p20"/>
          <p:cNvSpPr txBox="1">
            <a:spLocks noGrp="1"/>
          </p:cNvSpPr>
          <p:nvPr>
            <p:ph type="subTitle" idx="4294967295"/>
          </p:nvPr>
        </p:nvSpPr>
        <p:spPr>
          <a:xfrm>
            <a:off x="919620" y="1394389"/>
            <a:ext cx="7158841" cy="784800"/>
          </a:xfrm>
          <a:prstGeom prst="rect">
            <a:avLst/>
          </a:prstGeom>
        </p:spPr>
        <p:txBody>
          <a:bodyPr spcFirstLastPara="1" wrap="square" lIns="0" tIns="0" rIns="0" bIns="0" anchor="t" anchorCtr="0">
            <a:noAutofit/>
          </a:bodyPr>
          <a:lstStyle/>
          <a:p>
            <a:pPr marL="0" lvl="0" indent="0">
              <a:buNone/>
            </a:pPr>
            <a:r>
              <a:rPr lang="en-AU" sz="1800" dirty="0"/>
              <a:t>A contagious disease is a prime example. It knows no rules or boundaries as to where it spreads.</a:t>
            </a:r>
          </a:p>
          <a:p>
            <a:pPr marL="0" lvl="0" indent="0">
              <a:buNone/>
            </a:pPr>
            <a:r>
              <a:rPr lang="en-AU" sz="1800" dirty="0"/>
              <a:t>Other examples:</a:t>
            </a:r>
          </a:p>
          <a:p>
            <a:pPr marL="342900" indent="-342900"/>
            <a:r>
              <a:rPr lang="en-AU" sz="1800" dirty="0"/>
              <a:t>Bushfire </a:t>
            </a:r>
          </a:p>
          <a:p>
            <a:pPr marL="342900" indent="-342900"/>
            <a:r>
              <a:rPr lang="en-AU" sz="1800" dirty="0"/>
              <a:t>Social Media – memes and viral videos spread from person to person in contagious expansion diffusion as they are shared. “Going viral”</a:t>
            </a:r>
          </a:p>
          <a:p>
            <a:pPr marL="342900" indent="-342900"/>
            <a:r>
              <a:rPr lang="en-AU" sz="1800" dirty="0"/>
              <a:t>Religions spread through contagious diffusion as well, as people need to come in contact with the beliefs somehow to learn about them and adopt them.</a:t>
            </a:r>
            <a:endParaRPr sz="1800" dirty="0"/>
          </a:p>
        </p:txBody>
      </p:sp>
      <p:sp>
        <p:nvSpPr>
          <p:cNvPr id="232" name="Google Shape;232;p20"/>
          <p:cNvSpPr/>
          <p:nvPr/>
        </p:nvSpPr>
        <p:spPr>
          <a:xfrm rot="2926328">
            <a:off x="7885638" y="2585470"/>
            <a:ext cx="228692" cy="21836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20"/>
          <p:cNvSpPr/>
          <p:nvPr/>
        </p:nvSpPr>
        <p:spPr>
          <a:xfrm rot="-1609160">
            <a:off x="6989909" y="1348651"/>
            <a:ext cx="206008" cy="19670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2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16</a:t>
            </a:fld>
            <a:endParaRPr/>
          </a:p>
        </p:txBody>
      </p:sp>
      <p:grpSp>
        <p:nvGrpSpPr>
          <p:cNvPr id="21" name="Google Shape;514;p39"/>
          <p:cNvGrpSpPr/>
          <p:nvPr/>
        </p:nvGrpSpPr>
        <p:grpSpPr>
          <a:xfrm>
            <a:off x="7523444" y="798986"/>
            <a:ext cx="670731" cy="641341"/>
            <a:chOff x="1922075" y="1629000"/>
            <a:chExt cx="437200" cy="437200"/>
          </a:xfrm>
        </p:grpSpPr>
        <p:sp>
          <p:nvSpPr>
            <p:cNvPr id="22" name="Google Shape;515;p39"/>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516;p39"/>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131147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31" name="Google Shape;231;p20"/>
          <p:cNvSpPr/>
          <p:nvPr/>
        </p:nvSpPr>
        <p:spPr>
          <a:xfrm rot="-1609345">
            <a:off x="6034156" y="2354495"/>
            <a:ext cx="305329" cy="291538"/>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20"/>
          <p:cNvSpPr/>
          <p:nvPr/>
        </p:nvSpPr>
        <p:spPr>
          <a:xfrm rot="2466683">
            <a:off x="5413593" y="2099570"/>
            <a:ext cx="424361" cy="40519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20"/>
          <p:cNvSpPr txBox="1">
            <a:spLocks noGrp="1"/>
          </p:cNvSpPr>
          <p:nvPr>
            <p:ph type="ctrTitle" idx="4294967295"/>
          </p:nvPr>
        </p:nvSpPr>
        <p:spPr>
          <a:xfrm>
            <a:off x="847478" y="261178"/>
            <a:ext cx="6859608"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dirty="0"/>
              <a:t>ii. Hierachial Expansion</a:t>
            </a:r>
            <a:endParaRPr sz="4800" dirty="0"/>
          </a:p>
        </p:txBody>
      </p:sp>
      <p:sp>
        <p:nvSpPr>
          <p:cNvPr id="220" name="Google Shape;220;p20"/>
          <p:cNvSpPr txBox="1">
            <a:spLocks noGrp="1"/>
          </p:cNvSpPr>
          <p:nvPr>
            <p:ph type="subTitle" idx="4294967295"/>
          </p:nvPr>
        </p:nvSpPr>
        <p:spPr>
          <a:xfrm>
            <a:off x="919620" y="1394389"/>
            <a:ext cx="7158841" cy="784800"/>
          </a:xfrm>
          <a:prstGeom prst="rect">
            <a:avLst/>
          </a:prstGeom>
        </p:spPr>
        <p:txBody>
          <a:bodyPr spcFirstLastPara="1" wrap="square" lIns="0" tIns="0" rIns="0" bIns="0" anchor="t" anchorCtr="0">
            <a:noAutofit/>
          </a:bodyPr>
          <a:lstStyle/>
          <a:p>
            <a:pPr marL="0" lvl="0" indent="0">
              <a:buNone/>
            </a:pPr>
            <a:r>
              <a:rPr lang="en-AU" sz="1800" dirty="0"/>
              <a:t>Hierarchal diffusion follows a chain of command, for example, in business or different levels of government.</a:t>
            </a:r>
          </a:p>
          <a:p>
            <a:pPr marL="285750" indent="-285750"/>
            <a:r>
              <a:rPr lang="en-AU" sz="1800" dirty="0"/>
              <a:t>the leader of a government body would likely know information before it is disseminated among the general public.</a:t>
            </a:r>
          </a:p>
          <a:p>
            <a:pPr marL="285750" indent="-285750"/>
            <a:r>
              <a:rPr lang="en-AU" sz="1800" dirty="0"/>
              <a:t>Fads and trends that start with one community before spreading to the wider public, such as hip-hop music starting in urban centres</a:t>
            </a:r>
          </a:p>
          <a:p>
            <a:pPr marL="285750" indent="-285750"/>
            <a:r>
              <a:rPr lang="en-AU" sz="1800" dirty="0"/>
              <a:t>Slang words starting with one particular age group before wider adoption—and then actually making it into the dictionary.</a:t>
            </a:r>
          </a:p>
          <a:p>
            <a:pPr marL="0" lvl="0" indent="0">
              <a:buNone/>
            </a:pPr>
            <a:endParaRPr sz="1800" dirty="0"/>
          </a:p>
        </p:txBody>
      </p:sp>
      <p:sp>
        <p:nvSpPr>
          <p:cNvPr id="232" name="Google Shape;232;p20"/>
          <p:cNvSpPr/>
          <p:nvPr/>
        </p:nvSpPr>
        <p:spPr>
          <a:xfrm rot="2926328">
            <a:off x="7885638" y="2585470"/>
            <a:ext cx="228692" cy="21836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20"/>
          <p:cNvSpPr/>
          <p:nvPr/>
        </p:nvSpPr>
        <p:spPr>
          <a:xfrm rot="-1609160">
            <a:off x="6989909" y="1348651"/>
            <a:ext cx="206008" cy="19670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2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17</a:t>
            </a:fld>
            <a:endParaRPr/>
          </a:p>
        </p:txBody>
      </p:sp>
      <p:grpSp>
        <p:nvGrpSpPr>
          <p:cNvPr id="21" name="Google Shape;514;p39"/>
          <p:cNvGrpSpPr/>
          <p:nvPr/>
        </p:nvGrpSpPr>
        <p:grpSpPr>
          <a:xfrm>
            <a:off x="7523444" y="798986"/>
            <a:ext cx="670731" cy="641341"/>
            <a:chOff x="1922075" y="1629000"/>
            <a:chExt cx="437200" cy="437200"/>
          </a:xfrm>
        </p:grpSpPr>
        <p:sp>
          <p:nvSpPr>
            <p:cNvPr id="22" name="Google Shape;515;p39"/>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516;p39"/>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71147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body" idx="1"/>
          </p:nvPr>
        </p:nvSpPr>
        <p:spPr>
          <a:xfrm>
            <a:off x="3009700" y="1187400"/>
            <a:ext cx="3124500" cy="2768700"/>
          </a:xfrm>
          <a:prstGeom prst="rect">
            <a:avLst/>
          </a:prstGeom>
        </p:spPr>
        <p:txBody>
          <a:bodyPr spcFirstLastPara="1" wrap="square" lIns="0" tIns="0" rIns="0" bIns="0" anchor="ctr" anchorCtr="0">
            <a:noAutofit/>
          </a:bodyPr>
          <a:lstStyle/>
          <a:p>
            <a:pPr marL="0" lvl="0" indent="0">
              <a:spcBef>
                <a:spcPts val="600"/>
              </a:spcBef>
              <a:spcAft>
                <a:spcPts val="0"/>
              </a:spcAft>
              <a:buNone/>
            </a:pPr>
            <a:r>
              <a:rPr lang="en" dirty="0"/>
              <a:t>How can we apply diffusion to Tourism?</a:t>
            </a:r>
            <a:endParaRPr dirty="0">
              <a:solidFill>
                <a:schemeClr val="accent1">
                  <a:lumMod val="60000"/>
                  <a:lumOff val="40000"/>
                </a:schemeClr>
              </a:solidFill>
            </a:endParaRPr>
          </a:p>
        </p:txBody>
      </p:sp>
      <p:sp>
        <p:nvSpPr>
          <p:cNvPr id="207" name="Google Shape;207;p18"/>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014606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0" lvl="0" indent="0">
              <a:spcBef>
                <a:spcPts val="0"/>
              </a:spcBef>
              <a:spcAft>
                <a:spcPts val="0"/>
              </a:spcAft>
              <a:buNone/>
            </a:pPr>
            <a:r>
              <a:rPr lang="en" sz="3200" dirty="0"/>
              <a:t>Spatial Diffusion</a:t>
            </a:r>
            <a:endParaRPr sz="3200" dirty="0"/>
          </a:p>
        </p:txBody>
      </p:sp>
      <p:sp>
        <p:nvSpPr>
          <p:cNvPr id="213" name="Google Shape;213;p19"/>
          <p:cNvSpPr txBox="1">
            <a:spLocks noGrp="1"/>
          </p:cNvSpPr>
          <p:nvPr>
            <p:ph type="body" idx="1"/>
          </p:nvPr>
        </p:nvSpPr>
        <p:spPr>
          <a:xfrm>
            <a:off x="1003200" y="1563725"/>
            <a:ext cx="7137600" cy="2760300"/>
          </a:xfrm>
          <a:prstGeom prst="rect">
            <a:avLst/>
          </a:prstGeom>
        </p:spPr>
        <p:txBody>
          <a:bodyPr spcFirstLastPara="1" wrap="square" lIns="0" tIns="0" rIns="0" bIns="0" anchor="t" anchorCtr="0">
            <a:noAutofit/>
          </a:bodyPr>
          <a:lstStyle/>
          <a:p>
            <a:pPr marL="457200" lvl="0" indent="-381000" rtl="0">
              <a:spcBef>
                <a:spcPts val="600"/>
              </a:spcBef>
              <a:spcAft>
                <a:spcPts val="0"/>
              </a:spcAft>
              <a:buSzPts val="2400"/>
              <a:buChar char="➢"/>
            </a:pPr>
            <a:r>
              <a:rPr lang="en-AU" sz="2000" dirty="0"/>
              <a:t>Tourism has developed in many different contexts. Modern mass tourism has its origins in the affluence of industrialised countries of western Europe, North America and, more recently Japan. Tourism has also expanded significantly in eastern Europe and is becoming an important sector in many developing countries in Asia, Africa, Latin America, the South Pacific and the Caribbean. </a:t>
            </a:r>
            <a:endParaRPr lang="en" sz="2000" dirty="0"/>
          </a:p>
        </p:txBody>
      </p:sp>
      <p:sp>
        <p:nvSpPr>
          <p:cNvPr id="214" name="Google Shape;214;p19"/>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526208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3000" r="-23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2732129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sp>
        <p:nvSpPr>
          <p:cNvPr id="3" name="Text Placeholder 1"/>
          <p:cNvSpPr txBox="1">
            <a:spLocks/>
          </p:cNvSpPr>
          <p:nvPr/>
        </p:nvSpPr>
        <p:spPr>
          <a:xfrm>
            <a:off x="627250" y="840363"/>
            <a:ext cx="7889500" cy="276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000" b="1" dirty="0" err="1">
                <a:solidFill>
                  <a:schemeClr val="accent4">
                    <a:lumMod val="60000"/>
                    <a:lumOff val="40000"/>
                  </a:schemeClr>
                </a:solidFill>
                <a:latin typeface="Frank Ruhl Libre" panose="00000500000000000000" pitchFamily="2" charset="-79"/>
                <a:cs typeface="Frank Ruhl Libre" panose="00000500000000000000" pitchFamily="2" charset="-79"/>
              </a:rPr>
              <a:t>WAToday</a:t>
            </a:r>
            <a:r>
              <a:rPr lang="en-AU" sz="2000" b="1" dirty="0">
                <a:solidFill>
                  <a:schemeClr val="accent4">
                    <a:lumMod val="60000"/>
                    <a:lumOff val="40000"/>
                  </a:schemeClr>
                </a:solidFill>
                <a:latin typeface="Frank Ruhl Libre" panose="00000500000000000000" pitchFamily="2" charset="-79"/>
                <a:cs typeface="Frank Ruhl Libre" panose="00000500000000000000" pitchFamily="2" charset="-79"/>
              </a:rPr>
              <a:t> Survey </a:t>
            </a:r>
          </a:p>
          <a:p>
            <a:pPr marL="114300"/>
            <a:r>
              <a:rPr lang="en-AU" sz="2000" b="1" dirty="0">
                <a:solidFill>
                  <a:schemeClr val="accent4">
                    <a:lumMod val="60000"/>
                    <a:lumOff val="40000"/>
                  </a:schemeClr>
                </a:solidFill>
                <a:latin typeface="Frank Ruhl Libre" panose="00000500000000000000" pitchFamily="2" charset="-79"/>
                <a:cs typeface="Frank Ruhl Libre" panose="00000500000000000000" pitchFamily="2" charset="-79"/>
              </a:rPr>
              <a:t>Q: What does Perth need the most?</a:t>
            </a:r>
          </a:p>
          <a:p>
            <a:pPr>
              <a:buFont typeface="+mj-lt"/>
              <a:buAutoNum type="arabicPeriod"/>
            </a:pPr>
            <a:r>
              <a:rPr lang="en-AU" sz="2000" dirty="0">
                <a:latin typeface="Frank Ruhl Libre" panose="00000500000000000000" pitchFamily="2" charset="-79"/>
                <a:cs typeface="Frank Ruhl Libre" panose="00000500000000000000" pitchFamily="2" charset="-79"/>
              </a:rPr>
              <a:t>Improved conference facilities</a:t>
            </a:r>
          </a:p>
          <a:p>
            <a:pPr>
              <a:buFont typeface="+mj-lt"/>
              <a:buAutoNum type="arabicPeriod"/>
            </a:pPr>
            <a:r>
              <a:rPr lang="en-AU" sz="2000" dirty="0">
                <a:latin typeface="Frank Ruhl Libre" panose="00000500000000000000" pitchFamily="2" charset="-79"/>
                <a:cs typeface="Frank Ruhl Libre" panose="00000500000000000000" pitchFamily="2" charset="-79"/>
              </a:rPr>
              <a:t>Inner-city general intake public primary and high schools</a:t>
            </a:r>
          </a:p>
          <a:p>
            <a:pPr>
              <a:buFont typeface="+mj-lt"/>
              <a:buAutoNum type="arabicPeriod"/>
            </a:pPr>
            <a:r>
              <a:rPr lang="en-AU" sz="2000" dirty="0">
                <a:latin typeface="Frank Ruhl Libre" panose="00000500000000000000" pitchFamily="2" charset="-79"/>
                <a:cs typeface="Frank Ruhl Libre" panose="00000500000000000000" pitchFamily="2" charset="-79"/>
              </a:rPr>
              <a:t>Facility shared by universities to bring students into CBD</a:t>
            </a:r>
          </a:p>
          <a:p>
            <a:pPr>
              <a:buFont typeface="+mj-lt"/>
              <a:buAutoNum type="arabicPeriod"/>
            </a:pPr>
            <a:r>
              <a:rPr lang="en-AU" sz="2000" dirty="0">
                <a:latin typeface="Frank Ruhl Libre" panose="00000500000000000000" pitchFamily="2" charset="-79"/>
                <a:cs typeface="Frank Ruhl Libre" panose="00000500000000000000" pitchFamily="2" charset="-79"/>
              </a:rPr>
              <a:t>Major central lyric theatre to host bigger, longer-running shows</a:t>
            </a:r>
          </a:p>
          <a:p>
            <a:pPr>
              <a:buFont typeface="+mj-lt"/>
              <a:buAutoNum type="arabicPeriod"/>
            </a:pPr>
            <a:r>
              <a:rPr lang="en-AU" sz="2000" dirty="0">
                <a:latin typeface="Frank Ruhl Libre" panose="00000500000000000000" pitchFamily="2" charset="-79"/>
                <a:cs typeface="Frank Ruhl Libre" panose="00000500000000000000" pitchFamily="2" charset="-79"/>
              </a:rPr>
              <a:t>Money-can’t buy event, exclusive and uniquely Perth (e.g. a festival)</a:t>
            </a:r>
          </a:p>
          <a:p>
            <a:pPr>
              <a:buFont typeface="+mj-lt"/>
              <a:buAutoNum type="arabicPeriod"/>
            </a:pPr>
            <a:r>
              <a:rPr lang="en-AU" sz="2000" dirty="0">
                <a:latin typeface="Frank Ruhl Libre" panose="00000500000000000000" pitchFamily="2" charset="-79"/>
                <a:cs typeface="Frank Ruhl Libre" panose="00000500000000000000" pitchFamily="2" charset="-79"/>
              </a:rPr>
              <a:t>Central and inner city recreation centres, with community spaces</a:t>
            </a:r>
          </a:p>
          <a:p>
            <a:pPr>
              <a:buFont typeface="+mj-lt"/>
              <a:buAutoNum type="arabicPeriod"/>
            </a:pPr>
            <a:r>
              <a:rPr lang="en-AU" sz="2000" dirty="0">
                <a:latin typeface="Frank Ruhl Libre" panose="00000500000000000000" pitchFamily="2" charset="-79"/>
                <a:cs typeface="Frank Ruhl Libre" panose="00000500000000000000" pitchFamily="2" charset="-79"/>
              </a:rPr>
              <a:t>A cultural facility “anchor” at Elizabeth Quay</a:t>
            </a:r>
          </a:p>
          <a:p>
            <a:pPr>
              <a:buFont typeface="+mj-lt"/>
              <a:buAutoNum type="arabicPeriod"/>
            </a:pPr>
            <a:r>
              <a:rPr lang="en-AU" sz="2000" dirty="0">
                <a:latin typeface="Frank Ruhl Libre" panose="00000500000000000000" pitchFamily="2" charset="-79"/>
                <a:cs typeface="Frank Ruhl Libre" panose="00000500000000000000" pitchFamily="2" charset="-79"/>
              </a:rPr>
              <a:t>Landmark exclusive unique tourism experience (e.g.. A cable car). </a:t>
            </a:r>
          </a:p>
          <a:p>
            <a:pPr>
              <a:buFont typeface="+mj-lt"/>
              <a:buAutoNum type="arabicPeriod"/>
            </a:pPr>
            <a:endParaRPr lang="en-AU" sz="2000" dirty="0"/>
          </a:p>
        </p:txBody>
      </p:sp>
    </p:spTree>
    <p:extLst>
      <p:ext uri="{BB962C8B-B14F-4D97-AF65-F5344CB8AC3E}">
        <p14:creationId xmlns:p14="http://schemas.microsoft.com/office/powerpoint/2010/main" val="2593425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pic>
        <p:nvPicPr>
          <p:cNvPr id="4" name="Picture 3"/>
          <p:cNvPicPr>
            <a:picLocks noChangeAspect="1"/>
          </p:cNvPicPr>
          <p:nvPr/>
        </p:nvPicPr>
        <p:blipFill>
          <a:blip r:embed="rId2"/>
          <a:stretch>
            <a:fillRect/>
          </a:stretch>
        </p:blipFill>
        <p:spPr>
          <a:xfrm>
            <a:off x="1233366" y="217714"/>
            <a:ext cx="6677268" cy="4683661"/>
          </a:xfrm>
          <a:prstGeom prst="rect">
            <a:avLst/>
          </a:prstGeom>
        </p:spPr>
      </p:pic>
    </p:spTree>
    <p:extLst>
      <p:ext uri="{BB962C8B-B14F-4D97-AF65-F5344CB8AC3E}">
        <p14:creationId xmlns:p14="http://schemas.microsoft.com/office/powerpoint/2010/main" val="1643663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a:p>
        </p:txBody>
      </p:sp>
      <p:sp>
        <p:nvSpPr>
          <p:cNvPr id="3" name="TextBox 2"/>
          <p:cNvSpPr txBox="1"/>
          <p:nvPr/>
        </p:nvSpPr>
        <p:spPr>
          <a:xfrm>
            <a:off x="935361" y="418641"/>
            <a:ext cx="6798479" cy="892552"/>
          </a:xfrm>
          <a:prstGeom prst="rect">
            <a:avLst/>
          </a:prstGeom>
          <a:noFill/>
          <a:ln>
            <a:noFill/>
          </a:ln>
        </p:spPr>
        <p:txBody>
          <a:bodyPr wrap="square" rtlCol="0">
            <a:spAutoFit/>
          </a:bodyPr>
          <a:lstStyle/>
          <a:p>
            <a:r>
              <a:rPr lang="en-AU" sz="2000" b="1" dirty="0"/>
              <a:t>What's it called? Cable car! The Perth mob has spoken</a:t>
            </a:r>
          </a:p>
          <a:p>
            <a:r>
              <a:rPr lang="en-AU" sz="1200" i="1" dirty="0"/>
              <a:t>By Emma Young 23 July 2018</a:t>
            </a:r>
          </a:p>
          <a:p>
            <a:endParaRPr lang="en-AU" sz="2000" dirty="0"/>
          </a:p>
        </p:txBody>
      </p:sp>
      <p:sp>
        <p:nvSpPr>
          <p:cNvPr id="4" name="TextBox 3"/>
          <p:cNvSpPr txBox="1"/>
          <p:nvPr/>
        </p:nvSpPr>
        <p:spPr>
          <a:xfrm>
            <a:off x="444574" y="1157518"/>
            <a:ext cx="2533880" cy="3754874"/>
          </a:xfrm>
          <a:prstGeom prst="rect">
            <a:avLst/>
          </a:prstGeom>
          <a:noFill/>
        </p:spPr>
        <p:txBody>
          <a:bodyPr wrap="square" rtlCol="0">
            <a:spAutoFit/>
          </a:bodyPr>
          <a:lstStyle/>
          <a:p>
            <a:pPr fontAlgn="base"/>
            <a:r>
              <a:rPr lang="en-AU" dirty="0"/>
              <a:t>The people of Perth have voted on how to jazz up the city both for residents and tourists: with a cable car between Kings Park and Elizabeth Quay the clear frontrunner.</a:t>
            </a:r>
          </a:p>
          <a:p>
            <a:pPr fontAlgn="base"/>
            <a:r>
              <a:rPr lang="en-AU" dirty="0"/>
              <a:t>More than 2000 people responded to a </a:t>
            </a:r>
            <a:r>
              <a:rPr lang="en-AU" i="1" dirty="0" err="1"/>
              <a:t>WAtoday</a:t>
            </a:r>
            <a:r>
              <a:rPr lang="en-AU" dirty="0"/>
              <a:t> survey containing the question “Which one does Perth’s CBD need most urgently?”</a:t>
            </a:r>
          </a:p>
          <a:p>
            <a:pPr fontAlgn="base"/>
            <a:endParaRPr lang="en-AU" dirty="0"/>
          </a:p>
          <a:p>
            <a:pPr fontAlgn="base"/>
            <a:r>
              <a:rPr lang="en-AU" dirty="0"/>
              <a:t>Most popular of the options by a country mile was “a landmark exclusive unique</a:t>
            </a:r>
          </a:p>
        </p:txBody>
      </p:sp>
      <p:sp>
        <p:nvSpPr>
          <p:cNvPr id="5" name="TextBox 4"/>
          <p:cNvSpPr txBox="1"/>
          <p:nvPr/>
        </p:nvSpPr>
        <p:spPr>
          <a:xfrm>
            <a:off x="2956420" y="1137103"/>
            <a:ext cx="2529980" cy="3754874"/>
          </a:xfrm>
          <a:prstGeom prst="rect">
            <a:avLst/>
          </a:prstGeom>
          <a:noFill/>
        </p:spPr>
        <p:txBody>
          <a:bodyPr wrap="square" rtlCol="0">
            <a:spAutoFit/>
          </a:bodyPr>
          <a:lstStyle/>
          <a:p>
            <a:pPr fontAlgn="base"/>
            <a:r>
              <a:rPr lang="en-AU" dirty="0"/>
              <a:t>tourism experience, e.g. Elizabeth Quay/South Perth/Kings Park cable car.”</a:t>
            </a:r>
          </a:p>
          <a:p>
            <a:pPr fontAlgn="base"/>
            <a:r>
              <a:rPr lang="en-AU" dirty="0"/>
              <a:t>The runner-up was a “cultural facility ‘anchor’ at Elizabeth Quay”, showing a clear desire from Perth punters to ‘activate’ the Quay.</a:t>
            </a:r>
          </a:p>
          <a:p>
            <a:pPr fontAlgn="base"/>
            <a:endParaRPr lang="en-AU" dirty="0"/>
          </a:p>
          <a:p>
            <a:pPr fontAlgn="base"/>
            <a:r>
              <a:rPr lang="en-AU" dirty="0"/>
              <a:t>In 2016, the Metropolitan Redevelopment Authority commissioned a preliminary study from a Swedish cable car consultant, showing a cable car would be both technically feasible and commercially viable without</a:t>
            </a:r>
          </a:p>
        </p:txBody>
      </p:sp>
      <p:sp>
        <p:nvSpPr>
          <p:cNvPr id="6" name="TextBox 5"/>
          <p:cNvSpPr txBox="1"/>
          <p:nvPr/>
        </p:nvSpPr>
        <p:spPr>
          <a:xfrm>
            <a:off x="5576599" y="1137102"/>
            <a:ext cx="2529980" cy="3323987"/>
          </a:xfrm>
          <a:prstGeom prst="rect">
            <a:avLst/>
          </a:prstGeom>
          <a:noFill/>
        </p:spPr>
        <p:txBody>
          <a:bodyPr wrap="square" rtlCol="0">
            <a:spAutoFit/>
          </a:bodyPr>
          <a:lstStyle/>
          <a:p>
            <a:pPr fontAlgn="base"/>
            <a:r>
              <a:rPr lang="en-AU" dirty="0"/>
              <a:t>government funding.</a:t>
            </a:r>
          </a:p>
          <a:p>
            <a:pPr fontAlgn="base"/>
            <a:endParaRPr lang="en-AU" dirty="0"/>
          </a:p>
          <a:p>
            <a:pPr fontAlgn="base"/>
            <a:r>
              <a:rPr lang="en-AU" dirty="0"/>
              <a:t>The Tourism Council of WA welcomed its conclusion that a cable car would provide 340 jobs and inject $30 million annually into the economy…</a:t>
            </a:r>
          </a:p>
          <a:p>
            <a:pPr fontAlgn="base"/>
            <a:endParaRPr lang="en-AU" dirty="0"/>
          </a:p>
          <a:p>
            <a:pPr fontAlgn="base"/>
            <a:r>
              <a:rPr lang="en-AU" dirty="0">
                <a:hlinkClick r:id="rId4"/>
              </a:rPr>
              <a:t>https://www.watoday.com.au/national/western-australia/what-s-it-called-cable-car-the-perth-mob-has-spoken-20180720-p4zsrc.html</a:t>
            </a:r>
            <a:r>
              <a:rPr lang="en-AU" dirty="0"/>
              <a:t> </a:t>
            </a:r>
          </a:p>
        </p:txBody>
      </p:sp>
      <p:pic>
        <p:nvPicPr>
          <p:cNvPr id="8" name="Picture 7"/>
          <p:cNvPicPr>
            <a:picLocks noChangeAspect="1"/>
          </p:cNvPicPr>
          <p:nvPr/>
        </p:nvPicPr>
        <p:blipFill rotWithShape="1">
          <a:blip r:embed="rId5"/>
          <a:srcRect t="-1" r="671" b="199"/>
          <a:stretch/>
        </p:blipFill>
        <p:spPr>
          <a:xfrm>
            <a:off x="1234060" y="554000"/>
            <a:ext cx="6499780" cy="4030567"/>
          </a:xfrm>
          <a:prstGeom prst="rect">
            <a:avLst/>
          </a:prstGeom>
        </p:spPr>
      </p:pic>
      <p:pic>
        <p:nvPicPr>
          <p:cNvPr id="10" name="Picture 9"/>
          <p:cNvPicPr>
            <a:picLocks noChangeAspect="1"/>
          </p:cNvPicPr>
          <p:nvPr/>
        </p:nvPicPr>
        <p:blipFill>
          <a:blip r:embed="rId6"/>
          <a:stretch>
            <a:fillRect/>
          </a:stretch>
        </p:blipFill>
        <p:spPr>
          <a:xfrm>
            <a:off x="1091799" y="0"/>
            <a:ext cx="6960402" cy="5143500"/>
          </a:xfrm>
          <a:prstGeom prst="rect">
            <a:avLst/>
          </a:prstGeom>
        </p:spPr>
      </p:pic>
    </p:spTree>
    <p:extLst>
      <p:ext uri="{BB962C8B-B14F-4D97-AF65-F5344CB8AC3E}">
        <p14:creationId xmlns:p14="http://schemas.microsoft.com/office/powerpoint/2010/main" val="31363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23</a:t>
            </a:fld>
            <a:endParaRPr lang="en"/>
          </a:p>
        </p:txBody>
      </p:sp>
      <p:sp>
        <p:nvSpPr>
          <p:cNvPr id="3" name="TextBox 2"/>
          <p:cNvSpPr txBox="1"/>
          <p:nvPr/>
        </p:nvSpPr>
        <p:spPr>
          <a:xfrm>
            <a:off x="935361" y="418641"/>
            <a:ext cx="6798479" cy="1015663"/>
          </a:xfrm>
          <a:prstGeom prst="rect">
            <a:avLst/>
          </a:prstGeom>
          <a:noFill/>
          <a:ln>
            <a:noFill/>
          </a:ln>
        </p:spPr>
        <p:txBody>
          <a:bodyPr wrap="square" rtlCol="0">
            <a:spAutoFit/>
          </a:bodyPr>
          <a:lstStyle/>
          <a:p>
            <a:r>
              <a:rPr lang="en-AU" sz="2000" b="1" dirty="0"/>
              <a:t>Perth cable car with $30m tourism boost potential back on the radar. </a:t>
            </a:r>
            <a:r>
              <a:rPr lang="en-AU" sz="1200" i="1" dirty="0"/>
              <a:t>By Emma Young 8</a:t>
            </a:r>
            <a:r>
              <a:rPr lang="en-AU" sz="1200" i="1" baseline="30000" dirty="0"/>
              <a:t>th</a:t>
            </a:r>
            <a:r>
              <a:rPr lang="en-AU" sz="1200" i="1" dirty="0"/>
              <a:t> August 2018</a:t>
            </a:r>
          </a:p>
          <a:p>
            <a:endParaRPr lang="en-AU" sz="2000" dirty="0"/>
          </a:p>
        </p:txBody>
      </p:sp>
      <p:sp>
        <p:nvSpPr>
          <p:cNvPr id="4" name="TextBox 3"/>
          <p:cNvSpPr txBox="1"/>
          <p:nvPr/>
        </p:nvSpPr>
        <p:spPr>
          <a:xfrm>
            <a:off x="444574" y="1157518"/>
            <a:ext cx="2533880" cy="3539430"/>
          </a:xfrm>
          <a:prstGeom prst="rect">
            <a:avLst/>
          </a:prstGeom>
          <a:noFill/>
        </p:spPr>
        <p:txBody>
          <a:bodyPr wrap="square" rtlCol="0">
            <a:spAutoFit/>
          </a:bodyPr>
          <a:lstStyle/>
          <a:p>
            <a:r>
              <a:rPr lang="en-AU" dirty="0"/>
              <a:t>The popular plan for a Perth Cable Car from Elizabeth Quay to King’s Park is back on the government’s radar, with West Australian Planning Minister Rita </a:t>
            </a:r>
            <a:r>
              <a:rPr lang="en-AU" dirty="0" err="1"/>
              <a:t>Saffioti</a:t>
            </a:r>
            <a:r>
              <a:rPr lang="en-AU" dirty="0"/>
              <a:t> signalling her intention to discuss it in cabinet.</a:t>
            </a:r>
          </a:p>
          <a:p>
            <a:endParaRPr lang="en-AU" dirty="0"/>
          </a:p>
          <a:p>
            <a:r>
              <a:rPr lang="en-AU" dirty="0"/>
              <a:t>Ms </a:t>
            </a:r>
            <a:r>
              <a:rPr lang="en-AU" dirty="0" err="1"/>
              <a:t>Saffioti</a:t>
            </a:r>
            <a:r>
              <a:rPr lang="en-AU" dirty="0"/>
              <a:t> told </a:t>
            </a:r>
            <a:r>
              <a:rPr lang="en-AU" dirty="0" err="1"/>
              <a:t>WAtoday</a:t>
            </a:r>
            <a:r>
              <a:rPr lang="en-AU" dirty="0"/>
              <a:t> this week she would speak with her ministerial colleagues regarding a formal response to the cable car report created during planning for Elizabeth Quay.</a:t>
            </a:r>
          </a:p>
        </p:txBody>
      </p:sp>
      <p:sp>
        <p:nvSpPr>
          <p:cNvPr id="5" name="TextBox 4"/>
          <p:cNvSpPr txBox="1"/>
          <p:nvPr/>
        </p:nvSpPr>
        <p:spPr>
          <a:xfrm>
            <a:off x="2956420" y="1137103"/>
            <a:ext cx="3134836" cy="3754874"/>
          </a:xfrm>
          <a:prstGeom prst="rect">
            <a:avLst/>
          </a:prstGeom>
          <a:noFill/>
        </p:spPr>
        <p:txBody>
          <a:bodyPr wrap="square" rtlCol="0">
            <a:spAutoFit/>
          </a:bodyPr>
          <a:lstStyle/>
          <a:p>
            <a:r>
              <a:rPr lang="en-AU" dirty="0"/>
              <a:t>Potential cable car start points were identified in the Quay master plan and the Metropolitan Redevelopment Authority had hired a Swiss cable car consultancy to complete a “pre-feasibility” study.</a:t>
            </a:r>
          </a:p>
          <a:p>
            <a:endParaRPr lang="en-AU" dirty="0"/>
          </a:p>
          <a:p>
            <a:r>
              <a:rPr lang="en-AU" dirty="0"/>
              <a:t>The firm, which has worked on projects in North America, South America, Europe and Asia, provided a 190-page report in 2015 recommending four stations for the car, with three locations suggested for Kings Park stations, but the former government never actioned the next steps recommended in the report.</a:t>
            </a:r>
          </a:p>
        </p:txBody>
      </p:sp>
      <p:pic>
        <p:nvPicPr>
          <p:cNvPr id="13" name="Picture 12"/>
          <p:cNvPicPr>
            <a:picLocks noChangeAspect="1"/>
          </p:cNvPicPr>
          <p:nvPr/>
        </p:nvPicPr>
        <p:blipFill>
          <a:blip r:embed="rId3"/>
          <a:stretch>
            <a:fillRect/>
          </a:stretch>
        </p:blipFill>
        <p:spPr>
          <a:xfrm>
            <a:off x="6053768" y="906677"/>
            <a:ext cx="2713368" cy="3841398"/>
          </a:xfrm>
          <a:prstGeom prst="rect">
            <a:avLst/>
          </a:prstGeom>
        </p:spPr>
      </p:pic>
    </p:spTree>
    <p:extLst>
      <p:ext uri="{BB962C8B-B14F-4D97-AF65-F5344CB8AC3E}">
        <p14:creationId xmlns:p14="http://schemas.microsoft.com/office/powerpoint/2010/main" val="1285433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24</a:t>
            </a:fld>
            <a:endParaRPr lang="en"/>
          </a:p>
        </p:txBody>
      </p:sp>
      <p:sp>
        <p:nvSpPr>
          <p:cNvPr id="3" name="Rectangle 2"/>
          <p:cNvSpPr/>
          <p:nvPr/>
        </p:nvSpPr>
        <p:spPr>
          <a:xfrm>
            <a:off x="1623468" y="2840449"/>
            <a:ext cx="7417415" cy="1754326"/>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Sugar Loaf Cable Car </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Rio De Janeiro </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1257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sp>
        <p:nvSpPr>
          <p:cNvPr id="3" name="Rectangle 2"/>
          <p:cNvSpPr/>
          <p:nvPr/>
        </p:nvSpPr>
        <p:spPr>
          <a:xfrm>
            <a:off x="1827012" y="2993749"/>
            <a:ext cx="7186583" cy="1754326"/>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Singapore Cable Car </a:t>
            </a:r>
          </a:p>
          <a:p>
            <a:pPr algn="ctr"/>
            <a:r>
              <a:rPr lang="en-US" sz="5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Sentosa</a:t>
            </a: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Island </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6728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0" b="-4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a:p>
        </p:txBody>
      </p:sp>
      <p:sp>
        <p:nvSpPr>
          <p:cNvPr id="4" name="Rectangle 3"/>
          <p:cNvSpPr/>
          <p:nvPr/>
        </p:nvSpPr>
        <p:spPr>
          <a:xfrm>
            <a:off x="4297650" y="3147049"/>
            <a:ext cx="4455066" cy="1754326"/>
          </a:xfrm>
          <a:prstGeom prst="rect">
            <a:avLst/>
          </a:prstGeom>
          <a:noFill/>
        </p:spPr>
        <p:txBody>
          <a:bodyPr wrap="none" lIns="91440" tIns="45720" rIns="91440" bIns="45720">
            <a:spAutoFit/>
          </a:bodyPr>
          <a:lstStyle/>
          <a:p>
            <a:pPr algn="ctr"/>
            <a:r>
              <a:rPr lang="en-US" sz="5400" b="1" cap="none" spc="0"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Stanserhorn</a:t>
            </a: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Switzerland</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76527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t>Diffusion?</a:t>
            </a:r>
          </a:p>
          <a:p>
            <a:r>
              <a:rPr lang="en-AU" dirty="0"/>
              <a:t>The cable cars are the element being diffusion, they’re expanding from the origin – Europe, to other parts of the world for the tourism experience. </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22508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t>Homework: Think of other examples of diffusion related to Tourism?</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569124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ctrTitle"/>
          </p:nvPr>
        </p:nvSpPr>
        <p:spPr>
          <a:xfrm>
            <a:off x="2748793" y="2324832"/>
            <a:ext cx="3553500" cy="1159800"/>
          </a:xfrm>
          <a:prstGeom prst="rect">
            <a:avLst/>
          </a:prstGeom>
        </p:spPr>
        <p:txBody>
          <a:bodyPr spcFirstLastPara="1" wrap="square" lIns="0" tIns="0" rIns="0" bIns="0" anchor="b" anchorCtr="0">
            <a:noAutofit/>
          </a:bodyPr>
          <a:lstStyle/>
          <a:p>
            <a:pPr lvl="0"/>
            <a:r>
              <a:rPr lang="en-AU" sz="2400" dirty="0"/>
              <a:t>The role played by technological advances in transport and/or telecommunications in facilitating these changes in the spatial distribution.</a:t>
            </a:r>
          </a:p>
        </p:txBody>
      </p:sp>
      <p:sp>
        <p:nvSpPr>
          <p:cNvPr id="201" name="Google Shape;201;p17"/>
          <p:cNvSpPr txBox="1">
            <a:spLocks noGrp="1"/>
          </p:cNvSpPr>
          <p:nvPr>
            <p:ph type="subTitle" idx="1"/>
          </p:nvPr>
        </p:nvSpPr>
        <p:spPr>
          <a:xfrm>
            <a:off x="2881314" y="4193851"/>
            <a:ext cx="3553500" cy="2979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 dirty="0"/>
              <a:t>Syllabus Point. </a:t>
            </a:r>
            <a:endParaRPr dirty="0"/>
          </a:p>
        </p:txBody>
      </p:sp>
    </p:spTree>
    <p:extLst>
      <p:ext uri="{BB962C8B-B14F-4D97-AF65-F5344CB8AC3E}">
        <p14:creationId xmlns:p14="http://schemas.microsoft.com/office/powerpoint/2010/main" val="1862596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body" idx="1"/>
          </p:nvPr>
        </p:nvSpPr>
        <p:spPr>
          <a:xfrm>
            <a:off x="3009700" y="1187400"/>
            <a:ext cx="3124500" cy="2768700"/>
          </a:xfrm>
          <a:prstGeom prst="rect">
            <a:avLst/>
          </a:prstGeom>
        </p:spPr>
        <p:txBody>
          <a:bodyPr spcFirstLastPara="1" wrap="square" lIns="0" tIns="0" rIns="0" bIns="0" anchor="ctr" anchorCtr="0">
            <a:noAutofit/>
          </a:bodyPr>
          <a:lstStyle/>
          <a:p>
            <a:pPr marL="0" lvl="0" indent="0">
              <a:spcBef>
                <a:spcPts val="600"/>
              </a:spcBef>
              <a:spcAft>
                <a:spcPts val="0"/>
              </a:spcAft>
              <a:buNone/>
            </a:pPr>
            <a:r>
              <a:rPr lang="en" dirty="0"/>
              <a:t>And that’s the wonder thing about family travel: it provides you with experiences that will remain locked forever in the scar tissue of your mind. – </a:t>
            </a:r>
            <a:r>
              <a:rPr lang="en" dirty="0">
                <a:solidFill>
                  <a:schemeClr val="accent1">
                    <a:lumMod val="60000"/>
                    <a:lumOff val="40000"/>
                  </a:schemeClr>
                </a:solidFill>
              </a:rPr>
              <a:t>Dave Barry (US Author) </a:t>
            </a:r>
            <a:endParaRPr dirty="0">
              <a:solidFill>
                <a:schemeClr val="accent1">
                  <a:lumMod val="60000"/>
                  <a:lumOff val="40000"/>
                </a:schemeClr>
              </a:solidFill>
            </a:endParaRPr>
          </a:p>
        </p:txBody>
      </p:sp>
      <p:sp>
        <p:nvSpPr>
          <p:cNvPr id="207" name="Google Shape;207;p18"/>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19417" y="1356077"/>
            <a:ext cx="4651899" cy="2768700"/>
          </a:xfrm>
        </p:spPr>
        <p:txBody>
          <a:bodyPr/>
          <a:lstStyle/>
          <a:p>
            <a:r>
              <a:rPr lang="en-AU" sz="1400" dirty="0"/>
              <a:t>List some examples of Transport Advancements and how they have impacted Tourism.</a:t>
            </a:r>
          </a:p>
          <a:p>
            <a:pPr algn="l"/>
            <a:r>
              <a:rPr lang="en-AU" sz="1400" dirty="0">
                <a:solidFill>
                  <a:schemeClr val="accent1"/>
                </a:solidFill>
              </a:rPr>
              <a:t>Passenger Aircraft – Boeing 737 and Air Bus</a:t>
            </a:r>
          </a:p>
          <a:p>
            <a:pPr algn="l"/>
            <a:r>
              <a:rPr lang="en-AU" sz="1400" dirty="0">
                <a:solidFill>
                  <a:schemeClr val="accent1"/>
                </a:solidFill>
              </a:rPr>
              <a:t>Bullet Trains</a:t>
            </a:r>
          </a:p>
          <a:p>
            <a:pPr algn="l"/>
            <a:r>
              <a:rPr lang="en-AU" sz="1400" dirty="0">
                <a:solidFill>
                  <a:schemeClr val="accent1"/>
                </a:solidFill>
              </a:rPr>
              <a:t>Cars</a:t>
            </a:r>
          </a:p>
          <a:p>
            <a:pPr algn="l"/>
            <a:r>
              <a:rPr lang="en-AU" sz="1400" dirty="0">
                <a:solidFill>
                  <a:schemeClr val="accent1"/>
                </a:solidFill>
              </a:rPr>
              <a:t>Motorcycle</a:t>
            </a:r>
          </a:p>
          <a:p>
            <a:pPr algn="l"/>
            <a:r>
              <a:rPr lang="en-AU" sz="1400" dirty="0">
                <a:solidFill>
                  <a:schemeClr val="accent1"/>
                </a:solidFill>
              </a:rPr>
              <a:t>Cable Car</a:t>
            </a:r>
          </a:p>
          <a:p>
            <a:pPr algn="l"/>
            <a:r>
              <a:rPr lang="en-AU" sz="1400" dirty="0">
                <a:solidFill>
                  <a:schemeClr val="accent1"/>
                </a:solidFill>
              </a:rPr>
              <a:t>Buses </a:t>
            </a:r>
          </a:p>
          <a:p>
            <a:pPr algn="l"/>
            <a:r>
              <a:rPr lang="en-AU" sz="1400" dirty="0">
                <a:solidFill>
                  <a:schemeClr val="accent1"/>
                </a:solidFill>
              </a:rPr>
              <a:t>Shorter travel times</a:t>
            </a:r>
          </a:p>
          <a:p>
            <a:pPr algn="l"/>
            <a:r>
              <a:rPr lang="en-AU" sz="1400" dirty="0">
                <a:solidFill>
                  <a:schemeClr val="accent1"/>
                </a:solidFill>
              </a:rPr>
              <a:t>Increased capacity</a:t>
            </a:r>
          </a:p>
          <a:p>
            <a:pPr algn="l"/>
            <a:r>
              <a:rPr lang="en-AU" sz="1400" dirty="0">
                <a:solidFill>
                  <a:schemeClr val="accent1"/>
                </a:solidFill>
              </a:rPr>
              <a:t>Caravans/RV</a:t>
            </a:r>
          </a:p>
          <a:p>
            <a:pPr algn="l"/>
            <a:r>
              <a:rPr lang="en-AU" sz="1400" dirty="0">
                <a:solidFill>
                  <a:schemeClr val="accent1"/>
                </a:solidFill>
              </a:rPr>
              <a:t>Cruise Ship</a:t>
            </a:r>
          </a:p>
          <a:p>
            <a:pPr algn="l"/>
            <a:r>
              <a:rPr lang="en-AU" sz="1400" dirty="0">
                <a:solidFill>
                  <a:schemeClr val="accent1"/>
                </a:solidFill>
              </a:rPr>
              <a:t>Helicopter</a:t>
            </a:r>
          </a:p>
          <a:p>
            <a:pPr algn="l"/>
            <a:r>
              <a:rPr lang="en-AU" sz="1400" dirty="0">
                <a:solidFill>
                  <a:schemeClr val="accent1"/>
                </a:solidFill>
              </a:rPr>
              <a:t>Trams</a:t>
            </a:r>
          </a:p>
          <a:p>
            <a:pPr algn="l"/>
            <a:endParaRPr lang="en-AU" sz="1400" dirty="0">
              <a:solidFill>
                <a:schemeClr val="accent1"/>
              </a:solidFill>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01096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31" name="Google Shape;231;p20"/>
          <p:cNvSpPr/>
          <p:nvPr/>
        </p:nvSpPr>
        <p:spPr>
          <a:xfrm rot="-1609345">
            <a:off x="6034156" y="2354495"/>
            <a:ext cx="305329" cy="291538"/>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20"/>
          <p:cNvSpPr/>
          <p:nvPr/>
        </p:nvSpPr>
        <p:spPr>
          <a:xfrm rot="2466683">
            <a:off x="5413593" y="2099570"/>
            <a:ext cx="424361" cy="40519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20"/>
          <p:cNvSpPr txBox="1">
            <a:spLocks noGrp="1"/>
          </p:cNvSpPr>
          <p:nvPr>
            <p:ph type="ctrTitle" idx="4294967295"/>
          </p:nvPr>
        </p:nvSpPr>
        <p:spPr>
          <a:xfrm>
            <a:off x="875704" y="244431"/>
            <a:ext cx="6843891"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dirty="0"/>
              <a:t>Technological Advances</a:t>
            </a:r>
            <a:endParaRPr sz="4800" dirty="0"/>
          </a:p>
        </p:txBody>
      </p:sp>
      <p:sp>
        <p:nvSpPr>
          <p:cNvPr id="220" name="Google Shape;220;p20"/>
          <p:cNvSpPr txBox="1">
            <a:spLocks noGrp="1"/>
          </p:cNvSpPr>
          <p:nvPr>
            <p:ph type="subTitle" idx="4294967295"/>
          </p:nvPr>
        </p:nvSpPr>
        <p:spPr>
          <a:xfrm>
            <a:off x="992579" y="1378130"/>
            <a:ext cx="7158841" cy="1406898"/>
          </a:xfrm>
          <a:prstGeom prst="rect">
            <a:avLst/>
          </a:prstGeom>
        </p:spPr>
        <p:txBody>
          <a:bodyPr spcFirstLastPara="1" wrap="square" lIns="0" tIns="0" rIns="0" bIns="0" anchor="t" anchorCtr="0">
            <a:noAutofit/>
          </a:bodyPr>
          <a:lstStyle/>
          <a:p>
            <a:pPr marL="342900" lvl="0" indent="-342900">
              <a:buFontTx/>
              <a:buChar char="-"/>
            </a:pPr>
            <a:r>
              <a:rPr lang="en-AU" sz="2000" dirty="0"/>
              <a:t>One of the most important factors affecting tourism are technological advances. </a:t>
            </a:r>
          </a:p>
          <a:p>
            <a:pPr marL="342900" lvl="0" indent="-342900">
              <a:buFontTx/>
              <a:buChar char="-"/>
            </a:pPr>
            <a:r>
              <a:rPr lang="en-AU" sz="2000" dirty="0"/>
              <a:t>Industrial technology was the prerequisite for tourism in the 19</a:t>
            </a:r>
            <a:r>
              <a:rPr lang="en-AU" sz="2000" baseline="30000" dirty="0"/>
              <a:t>th</a:t>
            </a:r>
            <a:r>
              <a:rPr lang="en-AU" sz="2000" dirty="0"/>
              <a:t> century (steam power by rail and sea for mass tourism).</a:t>
            </a:r>
          </a:p>
          <a:p>
            <a:pPr marL="342900" lvl="0" indent="-342900">
              <a:buFontTx/>
              <a:buChar char="-"/>
            </a:pPr>
            <a:r>
              <a:rPr lang="en-AU" sz="2000" dirty="0"/>
              <a:t>In the 20</a:t>
            </a:r>
            <a:r>
              <a:rPr lang="en-AU" sz="2000" baseline="30000" dirty="0"/>
              <a:t>th</a:t>
            </a:r>
            <a:r>
              <a:rPr lang="en-AU" sz="2000" dirty="0"/>
              <a:t> century, transport technology for air, road and off-road vehicles allowed the spread of mass tourism and made destinations more widespread than those that could be reached by rail or ship. </a:t>
            </a:r>
          </a:p>
        </p:txBody>
      </p:sp>
      <p:sp>
        <p:nvSpPr>
          <p:cNvPr id="232" name="Google Shape;232;p20"/>
          <p:cNvSpPr/>
          <p:nvPr/>
        </p:nvSpPr>
        <p:spPr>
          <a:xfrm rot="2926328">
            <a:off x="7885638" y="2585470"/>
            <a:ext cx="228692" cy="21836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20"/>
          <p:cNvSpPr/>
          <p:nvPr/>
        </p:nvSpPr>
        <p:spPr>
          <a:xfrm rot="-1609160">
            <a:off x="6934024" y="1122719"/>
            <a:ext cx="206008" cy="19670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2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31</a:t>
            </a:fld>
            <a:endParaRPr/>
          </a:p>
        </p:txBody>
      </p:sp>
      <p:grpSp>
        <p:nvGrpSpPr>
          <p:cNvPr id="21" name="Google Shape;514;p39"/>
          <p:cNvGrpSpPr/>
          <p:nvPr/>
        </p:nvGrpSpPr>
        <p:grpSpPr>
          <a:xfrm>
            <a:off x="7664618" y="837577"/>
            <a:ext cx="670731" cy="641341"/>
            <a:chOff x="1922075" y="1629000"/>
            <a:chExt cx="437200" cy="437200"/>
          </a:xfrm>
        </p:grpSpPr>
        <p:sp>
          <p:nvSpPr>
            <p:cNvPr id="22" name="Google Shape;515;p39"/>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516;p39"/>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769409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31" name="Google Shape;231;p20"/>
          <p:cNvSpPr/>
          <p:nvPr/>
        </p:nvSpPr>
        <p:spPr>
          <a:xfrm rot="-1609345">
            <a:off x="6034156" y="2354495"/>
            <a:ext cx="305329" cy="291538"/>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20"/>
          <p:cNvSpPr/>
          <p:nvPr/>
        </p:nvSpPr>
        <p:spPr>
          <a:xfrm rot="2466683">
            <a:off x="5413593" y="2099570"/>
            <a:ext cx="424361" cy="40519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20"/>
          <p:cNvSpPr txBox="1">
            <a:spLocks noGrp="1"/>
          </p:cNvSpPr>
          <p:nvPr>
            <p:ph type="ctrTitle" idx="4294967295"/>
          </p:nvPr>
        </p:nvSpPr>
        <p:spPr>
          <a:xfrm>
            <a:off x="875704" y="244431"/>
            <a:ext cx="6843891"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dirty="0"/>
              <a:t>Technological Advances</a:t>
            </a:r>
            <a:endParaRPr sz="4800" dirty="0"/>
          </a:p>
        </p:txBody>
      </p:sp>
      <p:sp>
        <p:nvSpPr>
          <p:cNvPr id="220" name="Google Shape;220;p20"/>
          <p:cNvSpPr txBox="1">
            <a:spLocks noGrp="1"/>
          </p:cNvSpPr>
          <p:nvPr>
            <p:ph type="subTitle" idx="4294967295"/>
          </p:nvPr>
        </p:nvSpPr>
        <p:spPr>
          <a:xfrm>
            <a:off x="992579" y="1378130"/>
            <a:ext cx="7158841" cy="1406898"/>
          </a:xfrm>
          <a:prstGeom prst="rect">
            <a:avLst/>
          </a:prstGeom>
        </p:spPr>
        <p:txBody>
          <a:bodyPr spcFirstLastPara="1" wrap="square" lIns="0" tIns="0" rIns="0" bIns="0" anchor="t" anchorCtr="0">
            <a:noAutofit/>
          </a:bodyPr>
          <a:lstStyle/>
          <a:p>
            <a:pPr marL="342900" lvl="0" indent="-342900">
              <a:buFontTx/>
              <a:buChar char="-"/>
            </a:pPr>
            <a:r>
              <a:rPr lang="en-AU" sz="2000" dirty="0"/>
              <a:t>Competition amongst manufacturers is constantly developing the capabilities of vehicles in terms of their size, seat capacity, speed, range, fuel efficiency, noise level and passenger comfort.</a:t>
            </a:r>
          </a:p>
          <a:p>
            <a:pPr marL="342900" lvl="0" indent="-342900">
              <a:buFontTx/>
              <a:buChar char="-"/>
            </a:pPr>
            <a:r>
              <a:rPr lang="en-AU" sz="2000" dirty="0"/>
              <a:t>Such developments affect the profitability of operations and can affect consumer choice.</a:t>
            </a:r>
          </a:p>
          <a:p>
            <a:pPr marL="342900" lvl="0" indent="-342900">
              <a:buFontTx/>
              <a:buChar char="-"/>
            </a:pPr>
            <a:r>
              <a:rPr lang="en-AU" sz="2000" dirty="0"/>
              <a:t>Developments in transport will continue to determine which destinations can be reached within acceptable time and cost constraints. </a:t>
            </a:r>
          </a:p>
          <a:p>
            <a:pPr marL="342900" lvl="0" indent="-342900">
              <a:buFontTx/>
              <a:buChar char="-"/>
            </a:pPr>
            <a:endParaRPr lang="en-AU" sz="2000" dirty="0"/>
          </a:p>
        </p:txBody>
      </p:sp>
      <p:sp>
        <p:nvSpPr>
          <p:cNvPr id="232" name="Google Shape;232;p20"/>
          <p:cNvSpPr/>
          <p:nvPr/>
        </p:nvSpPr>
        <p:spPr>
          <a:xfrm rot="2926328">
            <a:off x="7885638" y="2585470"/>
            <a:ext cx="228692" cy="21836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20"/>
          <p:cNvSpPr/>
          <p:nvPr/>
        </p:nvSpPr>
        <p:spPr>
          <a:xfrm rot="-1609160">
            <a:off x="6934024" y="1122719"/>
            <a:ext cx="206008" cy="19670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2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32</a:t>
            </a:fld>
            <a:endParaRPr/>
          </a:p>
        </p:txBody>
      </p:sp>
      <p:grpSp>
        <p:nvGrpSpPr>
          <p:cNvPr id="21" name="Google Shape;514;p39"/>
          <p:cNvGrpSpPr/>
          <p:nvPr/>
        </p:nvGrpSpPr>
        <p:grpSpPr>
          <a:xfrm>
            <a:off x="7664618" y="837577"/>
            <a:ext cx="670731" cy="641341"/>
            <a:chOff x="1922075" y="1629000"/>
            <a:chExt cx="437200" cy="437200"/>
          </a:xfrm>
        </p:grpSpPr>
        <p:sp>
          <p:nvSpPr>
            <p:cNvPr id="22" name="Google Shape;515;p39"/>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516;p39"/>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163043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33</a:t>
            </a:fld>
            <a:endParaRPr lang="en"/>
          </a:p>
        </p:txBody>
      </p:sp>
      <p:pic>
        <p:nvPicPr>
          <p:cNvPr id="1026" name="Picture 2" descr="Image result for ca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222" y="54321"/>
            <a:ext cx="3920310" cy="2205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ruise 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213" y="872641"/>
            <a:ext cx="3605566" cy="20295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qantas pla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638" y="2259496"/>
            <a:ext cx="4765512" cy="26832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4843" y="3231774"/>
            <a:ext cx="1606080" cy="738664"/>
          </a:xfrm>
          <a:prstGeom prst="rect">
            <a:avLst/>
          </a:prstGeom>
        </p:spPr>
        <p:txBody>
          <a:bodyPr wrap="square">
            <a:spAutoFit/>
          </a:bodyPr>
          <a:lstStyle/>
          <a:p>
            <a:r>
              <a:rPr lang="en-AU" dirty="0"/>
              <a:t>https://www.youtube.com/watch?v=NVItPJAu_Fk</a:t>
            </a:r>
          </a:p>
        </p:txBody>
      </p:sp>
    </p:spTree>
    <p:extLst>
      <p:ext uri="{BB962C8B-B14F-4D97-AF65-F5344CB8AC3E}">
        <p14:creationId xmlns:p14="http://schemas.microsoft.com/office/powerpoint/2010/main" val="2598969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AU" dirty="0"/>
              <a:t>How has advancements in </a:t>
            </a:r>
            <a:r>
              <a:rPr lang="en-AU" b="1" dirty="0"/>
              <a:t>Telecommunication Technology </a:t>
            </a:r>
            <a:r>
              <a:rPr lang="en-AU" dirty="0"/>
              <a:t>affected tourism?</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3010773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0" lvl="0" indent="0">
              <a:spcBef>
                <a:spcPts val="0"/>
              </a:spcBef>
              <a:spcAft>
                <a:spcPts val="0"/>
              </a:spcAft>
              <a:buNone/>
            </a:pPr>
            <a:r>
              <a:rPr lang="en" sz="3200" dirty="0"/>
              <a:t>Consumer Choice</a:t>
            </a:r>
            <a:endParaRPr sz="3200" dirty="0"/>
          </a:p>
        </p:txBody>
      </p:sp>
      <p:sp>
        <p:nvSpPr>
          <p:cNvPr id="213" name="Google Shape;213;p19"/>
          <p:cNvSpPr txBox="1">
            <a:spLocks noGrp="1"/>
          </p:cNvSpPr>
          <p:nvPr>
            <p:ph type="body" idx="1"/>
          </p:nvPr>
        </p:nvSpPr>
        <p:spPr>
          <a:xfrm>
            <a:off x="1003200" y="1563725"/>
            <a:ext cx="7137600" cy="2760300"/>
          </a:xfrm>
          <a:prstGeom prst="rect">
            <a:avLst/>
          </a:prstGeom>
        </p:spPr>
        <p:txBody>
          <a:bodyPr spcFirstLastPara="1" wrap="square" lIns="0" tIns="0" rIns="0" bIns="0" anchor="t" anchorCtr="0">
            <a:noAutofit/>
          </a:bodyPr>
          <a:lstStyle/>
          <a:p>
            <a:pPr marL="457200" lvl="0" indent="-381000" rtl="0">
              <a:spcBef>
                <a:spcPts val="600"/>
              </a:spcBef>
              <a:spcAft>
                <a:spcPts val="0"/>
              </a:spcAft>
              <a:buSzPts val="2400"/>
              <a:buChar char="➢"/>
            </a:pPr>
            <a:r>
              <a:rPr lang="en-AU" sz="2000" dirty="0"/>
              <a:t>T</a:t>
            </a:r>
            <a:r>
              <a:rPr lang="en" sz="2000" dirty="0"/>
              <a:t>he internet has greatly increased the amount of information available to tourists.</a:t>
            </a:r>
          </a:p>
          <a:p>
            <a:pPr marL="457200" lvl="0" indent="-381000" rtl="0">
              <a:spcBef>
                <a:spcPts val="600"/>
              </a:spcBef>
              <a:spcAft>
                <a:spcPts val="0"/>
              </a:spcAft>
              <a:buSzPts val="2400"/>
              <a:buChar char="➢"/>
            </a:pPr>
            <a:r>
              <a:rPr lang="en-AU" sz="2000" dirty="0"/>
              <a:t>T</a:t>
            </a:r>
            <a:r>
              <a:rPr lang="en" sz="2000" dirty="0"/>
              <a:t>hey can; view hotel facilities, make bookings, access websites to view attractions (museums, galleries, theme parks etc).</a:t>
            </a:r>
          </a:p>
          <a:p>
            <a:pPr marL="457200" lvl="0" indent="-381000" rtl="0">
              <a:spcBef>
                <a:spcPts val="600"/>
              </a:spcBef>
              <a:spcAft>
                <a:spcPts val="0"/>
              </a:spcAft>
              <a:buSzPts val="2400"/>
              <a:buChar char="➢"/>
            </a:pPr>
            <a:r>
              <a:rPr lang="en" sz="2000" dirty="0"/>
              <a:t>ICT allows people to ‘experience’ a place before they even leave home.</a:t>
            </a:r>
          </a:p>
          <a:p>
            <a:pPr marL="457200" lvl="0" indent="-381000" rtl="0">
              <a:spcBef>
                <a:spcPts val="600"/>
              </a:spcBef>
              <a:spcAft>
                <a:spcPts val="0"/>
              </a:spcAft>
              <a:buSzPts val="2400"/>
              <a:buChar char="➢"/>
            </a:pPr>
            <a:endParaRPr lang="en" sz="2000" dirty="0"/>
          </a:p>
        </p:txBody>
      </p:sp>
      <p:sp>
        <p:nvSpPr>
          <p:cNvPr id="214" name="Google Shape;214;p19"/>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467836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683565" y="1200524"/>
            <a:ext cx="3776870" cy="2097338"/>
          </a:xfrm>
        </p:spPr>
        <p:txBody>
          <a:bodyPr/>
          <a:lstStyle/>
          <a:p>
            <a:pPr marL="114300" indent="0">
              <a:buNone/>
            </a:pPr>
            <a:r>
              <a:rPr lang="en-AU" b="1" dirty="0"/>
              <a:t>Unit 8.2 The Global Pattern of Tourism</a:t>
            </a:r>
          </a:p>
          <a:p>
            <a:pPr algn="l"/>
            <a:r>
              <a:rPr lang="en-AU" dirty="0"/>
              <a:t>Read the chapter pages 284 – 287</a:t>
            </a:r>
          </a:p>
          <a:p>
            <a:pPr algn="l"/>
            <a:r>
              <a:rPr lang="en-AU" dirty="0"/>
              <a:t>Complete activities </a:t>
            </a:r>
            <a:r>
              <a:rPr lang="en-AU" b="1" dirty="0"/>
              <a:t>Understanding the Test </a:t>
            </a:r>
            <a:r>
              <a:rPr lang="en-AU" dirty="0"/>
              <a:t>1 – 4</a:t>
            </a:r>
          </a:p>
          <a:p>
            <a:pPr algn="l"/>
            <a:r>
              <a:rPr lang="en-AU" b="1" dirty="0"/>
              <a:t>Working Geographically 5 - 10</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637877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05513" y="1160767"/>
            <a:ext cx="3320079" cy="2097338"/>
          </a:xfrm>
        </p:spPr>
        <p:txBody>
          <a:bodyPr/>
          <a:lstStyle/>
          <a:p>
            <a:r>
              <a:rPr lang="en-AU" dirty="0"/>
              <a:t>Handout: Technological Change</a:t>
            </a:r>
          </a:p>
          <a:p>
            <a:r>
              <a:rPr lang="en-AU" dirty="0"/>
              <a:t>Read and take summary notes for each sub-heading:</a:t>
            </a:r>
          </a:p>
          <a:p>
            <a:pPr algn="l"/>
            <a:r>
              <a:rPr lang="en-AU" sz="1100" dirty="0"/>
              <a:t>Consumer choice</a:t>
            </a:r>
          </a:p>
          <a:p>
            <a:pPr algn="l"/>
            <a:r>
              <a:rPr lang="en-AU" sz="1100" dirty="0"/>
              <a:t>Aircraft</a:t>
            </a:r>
          </a:p>
          <a:p>
            <a:pPr algn="l"/>
            <a:r>
              <a:rPr lang="en-AU" sz="1100" dirty="0"/>
              <a:t>Land Transport</a:t>
            </a:r>
          </a:p>
          <a:p>
            <a:pPr algn="l"/>
            <a:r>
              <a:rPr lang="en-AU" sz="1100" dirty="0"/>
              <a:t>Sea Transport</a:t>
            </a:r>
          </a:p>
          <a:p>
            <a:pPr algn="l"/>
            <a:r>
              <a:rPr lang="en-AU" sz="1100" dirty="0"/>
              <a:t>Keeping Track of People and Possessions</a:t>
            </a:r>
          </a:p>
          <a:p>
            <a:pPr algn="l"/>
            <a:endParaRPr lang="en-AU" sz="1100" dirty="0"/>
          </a:p>
          <a:p>
            <a:pPr algn="l"/>
            <a:r>
              <a:rPr lang="en-AU" sz="1100" dirty="0"/>
              <a:t>EXTENSION: COMPLETE ACTIVITIES 2 and 3</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842450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ctrTitle"/>
          </p:nvPr>
        </p:nvSpPr>
        <p:spPr>
          <a:xfrm>
            <a:off x="2748793" y="2324832"/>
            <a:ext cx="3553500" cy="1159800"/>
          </a:xfrm>
          <a:prstGeom prst="rect">
            <a:avLst/>
          </a:prstGeom>
        </p:spPr>
        <p:txBody>
          <a:bodyPr spcFirstLastPara="1" wrap="square" lIns="0" tIns="0" rIns="0" bIns="0" anchor="b" anchorCtr="0">
            <a:noAutofit/>
          </a:bodyPr>
          <a:lstStyle/>
          <a:p>
            <a:pPr lvl="0"/>
            <a:r>
              <a:rPr lang="en-AU" sz="2400" dirty="0"/>
              <a:t>The role played by governments and enterprises in the internationalisation of the production and consumption Tourism.</a:t>
            </a:r>
          </a:p>
        </p:txBody>
      </p:sp>
      <p:sp>
        <p:nvSpPr>
          <p:cNvPr id="201" name="Google Shape;201;p17"/>
          <p:cNvSpPr txBox="1">
            <a:spLocks noGrp="1"/>
          </p:cNvSpPr>
          <p:nvPr>
            <p:ph type="subTitle" idx="1"/>
          </p:nvPr>
        </p:nvSpPr>
        <p:spPr>
          <a:xfrm>
            <a:off x="2881314" y="4193851"/>
            <a:ext cx="3553500" cy="2979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 dirty="0"/>
              <a:t>Syllabus Point. </a:t>
            </a:r>
            <a:endParaRPr dirty="0"/>
          </a:p>
        </p:txBody>
      </p:sp>
    </p:spTree>
    <p:extLst>
      <p:ext uri="{BB962C8B-B14F-4D97-AF65-F5344CB8AC3E}">
        <p14:creationId xmlns:p14="http://schemas.microsoft.com/office/powerpoint/2010/main" val="1960852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39</a:t>
            </a:fld>
            <a:endParaRPr lang="en"/>
          </a:p>
        </p:txBody>
      </p:sp>
      <p:pic>
        <p:nvPicPr>
          <p:cNvPr id="5" name="Picture 4"/>
          <p:cNvPicPr/>
          <p:nvPr/>
        </p:nvPicPr>
        <p:blipFill>
          <a:blip r:embed="rId2"/>
          <a:stretch>
            <a:fillRect/>
          </a:stretch>
        </p:blipFill>
        <p:spPr>
          <a:xfrm>
            <a:off x="736980" y="433895"/>
            <a:ext cx="7437755" cy="4160880"/>
          </a:xfrm>
          <a:prstGeom prst="rect">
            <a:avLst/>
          </a:prstGeom>
        </p:spPr>
      </p:pic>
    </p:spTree>
    <p:extLst>
      <p:ext uri="{BB962C8B-B14F-4D97-AF65-F5344CB8AC3E}">
        <p14:creationId xmlns:p14="http://schemas.microsoft.com/office/powerpoint/2010/main" val="102396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body" idx="1"/>
          </p:nvPr>
        </p:nvSpPr>
        <p:spPr>
          <a:xfrm>
            <a:off x="3009700" y="1187400"/>
            <a:ext cx="3124500" cy="2768700"/>
          </a:xfrm>
          <a:prstGeom prst="rect">
            <a:avLst/>
          </a:prstGeom>
        </p:spPr>
        <p:txBody>
          <a:bodyPr spcFirstLastPara="1" wrap="square" lIns="0" tIns="0" rIns="0" bIns="0" anchor="ctr" anchorCtr="0">
            <a:noAutofit/>
          </a:bodyPr>
          <a:lstStyle/>
          <a:p>
            <a:pPr marL="0" lvl="0" indent="0">
              <a:spcBef>
                <a:spcPts val="600"/>
              </a:spcBef>
              <a:spcAft>
                <a:spcPts val="0"/>
              </a:spcAft>
              <a:buNone/>
            </a:pPr>
            <a:r>
              <a:rPr lang="en" dirty="0"/>
              <a:t>The world is a book, and those who do not travel read only a page. – </a:t>
            </a:r>
            <a:r>
              <a:rPr lang="en" dirty="0">
                <a:solidFill>
                  <a:schemeClr val="accent1">
                    <a:lumMod val="60000"/>
                    <a:lumOff val="40000"/>
                  </a:schemeClr>
                </a:solidFill>
              </a:rPr>
              <a:t>St Augustine, Thoelogian </a:t>
            </a:r>
            <a:endParaRPr dirty="0">
              <a:solidFill>
                <a:schemeClr val="accent1">
                  <a:lumMod val="60000"/>
                  <a:lumOff val="40000"/>
                </a:schemeClr>
              </a:solidFill>
            </a:endParaRPr>
          </a:p>
        </p:txBody>
      </p:sp>
      <p:sp>
        <p:nvSpPr>
          <p:cNvPr id="207" name="Google Shape;207;p18"/>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840584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31" name="Google Shape;231;p20"/>
          <p:cNvSpPr/>
          <p:nvPr/>
        </p:nvSpPr>
        <p:spPr>
          <a:xfrm rot="-1609345">
            <a:off x="6034156" y="2354495"/>
            <a:ext cx="305329" cy="291538"/>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30" name="Google Shape;230;p20"/>
          <p:cNvSpPr/>
          <p:nvPr/>
        </p:nvSpPr>
        <p:spPr>
          <a:xfrm rot="2466683">
            <a:off x="5413593" y="2099570"/>
            <a:ext cx="424361" cy="40519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19" name="Google Shape;219;p20"/>
          <p:cNvSpPr txBox="1">
            <a:spLocks noGrp="1"/>
          </p:cNvSpPr>
          <p:nvPr>
            <p:ph type="ctrTitle" idx="4294967295"/>
          </p:nvPr>
        </p:nvSpPr>
        <p:spPr>
          <a:xfrm>
            <a:off x="875704" y="73448"/>
            <a:ext cx="6843891"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Tourism in Perth…</a:t>
            </a:r>
            <a:endParaRPr sz="3600" dirty="0"/>
          </a:p>
        </p:txBody>
      </p:sp>
      <p:sp>
        <p:nvSpPr>
          <p:cNvPr id="220" name="Google Shape;220;p20"/>
          <p:cNvSpPr txBox="1">
            <a:spLocks noGrp="1"/>
          </p:cNvSpPr>
          <p:nvPr>
            <p:ph type="subTitle" idx="4294967295"/>
          </p:nvPr>
        </p:nvSpPr>
        <p:spPr>
          <a:xfrm>
            <a:off x="718228" y="1187427"/>
            <a:ext cx="7712540" cy="1406898"/>
          </a:xfrm>
          <a:prstGeom prst="rect">
            <a:avLst/>
          </a:prstGeom>
        </p:spPr>
        <p:txBody>
          <a:bodyPr spcFirstLastPara="1" wrap="square" lIns="0" tIns="0" rIns="0" bIns="0" anchor="t" anchorCtr="0">
            <a:noAutofit/>
          </a:bodyPr>
          <a:lstStyle/>
          <a:p>
            <a:r>
              <a:rPr lang="en-AU" sz="2000" dirty="0"/>
              <a:t>This is an exciting time to be in Perth which is undergoing a once in 100 year transformation. Unprecedented investment in public and private infrastructure includes:</a:t>
            </a:r>
          </a:p>
          <a:p>
            <a:pPr lvl="0"/>
            <a:r>
              <a:rPr lang="en-AU" sz="2000" dirty="0"/>
              <a:t>Perth Airport and associated road networks</a:t>
            </a:r>
          </a:p>
          <a:p>
            <a:pPr lvl="0"/>
            <a:r>
              <a:rPr lang="en-AU" sz="2000" dirty="0"/>
              <a:t>An explosion in the number of bars and restaurants opening</a:t>
            </a:r>
          </a:p>
          <a:p>
            <a:pPr lvl="0"/>
            <a:r>
              <a:rPr lang="en-AU" sz="2000" dirty="0"/>
              <a:t>Redevelopment of the historic Treasury buildings</a:t>
            </a:r>
          </a:p>
          <a:p>
            <a:pPr lvl="0"/>
            <a:r>
              <a:rPr lang="en-AU" sz="2000" dirty="0"/>
              <a:t>An additional 3,000 hotel rooms by 2019</a:t>
            </a:r>
          </a:p>
          <a:p>
            <a:pPr lvl="0"/>
            <a:r>
              <a:rPr lang="en-AU" sz="2000" dirty="0"/>
              <a:t>The 60,200 seat Perth Stadium to open in 2018</a:t>
            </a:r>
          </a:p>
          <a:p>
            <a:pPr lvl="0"/>
            <a:r>
              <a:rPr lang="en-AU" sz="2000" dirty="0"/>
              <a:t>Public spaces to link the CBD and Northbridge</a:t>
            </a:r>
          </a:p>
          <a:p>
            <a:pPr marL="342900" lvl="0" indent="-342900">
              <a:buFontTx/>
              <a:buChar char="-"/>
            </a:pPr>
            <a:endParaRPr lang="en-AU" sz="2000" dirty="0"/>
          </a:p>
        </p:txBody>
      </p:sp>
      <p:sp>
        <p:nvSpPr>
          <p:cNvPr id="232" name="Google Shape;232;p20"/>
          <p:cNvSpPr/>
          <p:nvPr/>
        </p:nvSpPr>
        <p:spPr>
          <a:xfrm rot="2926328">
            <a:off x="7885638" y="2585470"/>
            <a:ext cx="228692" cy="21836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33" name="Google Shape;233;p20"/>
          <p:cNvSpPr/>
          <p:nvPr/>
        </p:nvSpPr>
        <p:spPr>
          <a:xfrm rot="-1609160">
            <a:off x="6934024" y="1122719"/>
            <a:ext cx="206008" cy="19670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34" name="Google Shape;234;p2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fld id="{00000000-1234-1234-1234-123412341234}" type="slidenum">
              <a:rPr lang="en"/>
              <a:pPr/>
              <a:t>40</a:t>
            </a:fld>
            <a:endParaRPr/>
          </a:p>
        </p:txBody>
      </p:sp>
    </p:spTree>
    <p:extLst>
      <p:ext uri="{BB962C8B-B14F-4D97-AF65-F5344CB8AC3E}">
        <p14:creationId xmlns:p14="http://schemas.microsoft.com/office/powerpoint/2010/main" val="1805280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31" name="Google Shape;231;p20"/>
          <p:cNvSpPr/>
          <p:nvPr/>
        </p:nvSpPr>
        <p:spPr>
          <a:xfrm rot="-1609345">
            <a:off x="6034156" y="2354495"/>
            <a:ext cx="305329" cy="291538"/>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30" name="Google Shape;230;p20"/>
          <p:cNvSpPr/>
          <p:nvPr/>
        </p:nvSpPr>
        <p:spPr>
          <a:xfrm rot="2466683">
            <a:off x="5413593" y="2099570"/>
            <a:ext cx="424361" cy="40519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19" name="Google Shape;219;p20"/>
          <p:cNvSpPr txBox="1">
            <a:spLocks noGrp="1"/>
          </p:cNvSpPr>
          <p:nvPr>
            <p:ph type="ctrTitle" idx="4294967295"/>
          </p:nvPr>
        </p:nvSpPr>
        <p:spPr>
          <a:xfrm>
            <a:off x="875704" y="73448"/>
            <a:ext cx="6843891"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Tourism in Perth…</a:t>
            </a:r>
            <a:endParaRPr sz="3600" dirty="0"/>
          </a:p>
        </p:txBody>
      </p:sp>
      <p:sp>
        <p:nvSpPr>
          <p:cNvPr id="220" name="Google Shape;220;p20"/>
          <p:cNvSpPr txBox="1">
            <a:spLocks noGrp="1"/>
          </p:cNvSpPr>
          <p:nvPr>
            <p:ph type="subTitle" idx="4294967295"/>
          </p:nvPr>
        </p:nvSpPr>
        <p:spPr>
          <a:xfrm>
            <a:off x="718228" y="1187427"/>
            <a:ext cx="7712540" cy="1406898"/>
          </a:xfrm>
          <a:prstGeom prst="rect">
            <a:avLst/>
          </a:prstGeom>
        </p:spPr>
        <p:txBody>
          <a:bodyPr spcFirstLastPara="1" wrap="square" lIns="0" tIns="0" rIns="0" bIns="0" anchor="t" anchorCtr="0">
            <a:noAutofit/>
          </a:bodyPr>
          <a:lstStyle/>
          <a:p>
            <a:pPr lvl="0"/>
            <a:r>
              <a:rPr lang="en-AU" sz="2000" dirty="0"/>
              <a:t>A new museum</a:t>
            </a:r>
          </a:p>
          <a:p>
            <a:pPr lvl="0"/>
            <a:r>
              <a:rPr lang="en-AU" sz="2000" dirty="0"/>
              <a:t>The recent opening and redevelopment of the new waterfront, Elizabeth Quay</a:t>
            </a:r>
          </a:p>
          <a:p>
            <a:pPr lvl="0"/>
            <a:r>
              <a:rPr lang="en-AU" sz="2000" dirty="0"/>
              <a:t>Fremantle has more than a billion dollars of redevelopment in the planning pipeline including a new town centre and hotels</a:t>
            </a:r>
          </a:p>
          <a:p>
            <a:pPr lvl="0"/>
            <a:r>
              <a:rPr lang="en-AU" sz="2000" dirty="0"/>
              <a:t>Scarborough beach is on its way to becoming one of Australia’s best beachfronts with a $60 million investment in a foreshore redevelopment including a beachside swimming pool, cafes, restaurants, kiosks and public art</a:t>
            </a:r>
          </a:p>
          <a:p>
            <a:pPr marL="342900" lvl="0" indent="-342900">
              <a:buFontTx/>
              <a:buChar char="-"/>
            </a:pPr>
            <a:endParaRPr lang="en-AU" sz="2000" dirty="0"/>
          </a:p>
        </p:txBody>
      </p:sp>
      <p:sp>
        <p:nvSpPr>
          <p:cNvPr id="232" name="Google Shape;232;p20"/>
          <p:cNvSpPr/>
          <p:nvPr/>
        </p:nvSpPr>
        <p:spPr>
          <a:xfrm rot="2926328">
            <a:off x="7885638" y="2585470"/>
            <a:ext cx="228692" cy="21836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33" name="Google Shape;233;p20"/>
          <p:cNvSpPr/>
          <p:nvPr/>
        </p:nvSpPr>
        <p:spPr>
          <a:xfrm rot="-1609160">
            <a:off x="6934024" y="1122719"/>
            <a:ext cx="206008" cy="19670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34" name="Google Shape;234;p2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fld id="{00000000-1234-1234-1234-123412341234}" type="slidenum">
              <a:rPr lang="en"/>
              <a:pPr/>
              <a:t>41</a:t>
            </a:fld>
            <a:endParaRPr/>
          </a:p>
        </p:txBody>
      </p:sp>
    </p:spTree>
    <p:extLst>
      <p:ext uri="{BB962C8B-B14F-4D97-AF65-F5344CB8AC3E}">
        <p14:creationId xmlns:p14="http://schemas.microsoft.com/office/powerpoint/2010/main" val="461910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31" name="Google Shape;231;p20"/>
          <p:cNvSpPr/>
          <p:nvPr/>
        </p:nvSpPr>
        <p:spPr>
          <a:xfrm rot="-1609345">
            <a:off x="6034156" y="2354495"/>
            <a:ext cx="305329" cy="291538"/>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30" name="Google Shape;230;p20"/>
          <p:cNvSpPr/>
          <p:nvPr/>
        </p:nvSpPr>
        <p:spPr>
          <a:xfrm rot="2466683">
            <a:off x="5413593" y="2099570"/>
            <a:ext cx="424361" cy="40519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19" name="Google Shape;219;p20"/>
          <p:cNvSpPr txBox="1">
            <a:spLocks noGrp="1"/>
          </p:cNvSpPr>
          <p:nvPr>
            <p:ph type="ctrTitle" idx="4294967295"/>
          </p:nvPr>
        </p:nvSpPr>
        <p:spPr>
          <a:xfrm>
            <a:off x="875704" y="73448"/>
            <a:ext cx="6843891"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Tourism in Perth…</a:t>
            </a:r>
            <a:endParaRPr sz="3600" dirty="0"/>
          </a:p>
        </p:txBody>
      </p:sp>
      <p:sp>
        <p:nvSpPr>
          <p:cNvPr id="220" name="Google Shape;220;p20"/>
          <p:cNvSpPr txBox="1">
            <a:spLocks noGrp="1"/>
          </p:cNvSpPr>
          <p:nvPr>
            <p:ph type="subTitle" idx="4294967295"/>
          </p:nvPr>
        </p:nvSpPr>
        <p:spPr>
          <a:xfrm>
            <a:off x="718228" y="1187427"/>
            <a:ext cx="7712540" cy="1406898"/>
          </a:xfrm>
          <a:prstGeom prst="rect">
            <a:avLst/>
          </a:prstGeom>
        </p:spPr>
        <p:txBody>
          <a:bodyPr spcFirstLastPara="1" wrap="square" lIns="0" tIns="0" rIns="0" bIns="0" anchor="t" anchorCtr="0">
            <a:noAutofit/>
          </a:bodyPr>
          <a:lstStyle/>
          <a:p>
            <a:pPr lvl="0"/>
            <a:r>
              <a:rPr lang="en-AU" sz="2000" dirty="0"/>
              <a:t>Rottnest Island is also undergoing an improvement program with upgrades to the golf course and walk trails as well as a new marina. Luxury refurbishments of the Rottnest Lodge and Hotel Rottnest and an upmarket “glamping” experience. </a:t>
            </a:r>
          </a:p>
          <a:p>
            <a:pPr lvl="0"/>
            <a:r>
              <a:rPr lang="en-AU" sz="2000" dirty="0"/>
              <a:t>Coupled with stellar events calendar for the city, all this presents a significant opportunity for new tourism products. </a:t>
            </a:r>
          </a:p>
          <a:p>
            <a:pPr marL="342900" lvl="0" indent="-342900">
              <a:buFontTx/>
              <a:buChar char="-"/>
            </a:pPr>
            <a:endParaRPr lang="en-AU" sz="2000" dirty="0"/>
          </a:p>
        </p:txBody>
      </p:sp>
      <p:sp>
        <p:nvSpPr>
          <p:cNvPr id="232" name="Google Shape;232;p20"/>
          <p:cNvSpPr/>
          <p:nvPr/>
        </p:nvSpPr>
        <p:spPr>
          <a:xfrm rot="2926328">
            <a:off x="7895720" y="2246721"/>
            <a:ext cx="228692" cy="21836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33" name="Google Shape;233;p20"/>
          <p:cNvSpPr/>
          <p:nvPr/>
        </p:nvSpPr>
        <p:spPr>
          <a:xfrm rot="-1609160">
            <a:off x="6934024" y="1122719"/>
            <a:ext cx="206008" cy="19670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endParaRPr/>
          </a:p>
        </p:txBody>
      </p:sp>
      <p:sp>
        <p:nvSpPr>
          <p:cNvPr id="234" name="Google Shape;234;p2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fld id="{00000000-1234-1234-1234-123412341234}" type="slidenum">
              <a:rPr lang="en"/>
              <a:pPr/>
              <a:t>42</a:t>
            </a:fld>
            <a:endParaRPr/>
          </a:p>
        </p:txBody>
      </p:sp>
    </p:spTree>
    <p:extLst>
      <p:ext uri="{BB962C8B-B14F-4D97-AF65-F5344CB8AC3E}">
        <p14:creationId xmlns:p14="http://schemas.microsoft.com/office/powerpoint/2010/main" val="3794716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 critical industry for Western Australia</a:t>
            </a:r>
          </a:p>
        </p:txBody>
      </p:sp>
      <p:sp>
        <p:nvSpPr>
          <p:cNvPr id="3" name="Text Placeholder 2"/>
          <p:cNvSpPr>
            <a:spLocks noGrp="1"/>
          </p:cNvSpPr>
          <p:nvPr>
            <p:ph type="body" idx="1"/>
          </p:nvPr>
        </p:nvSpPr>
        <p:spPr>
          <a:xfrm>
            <a:off x="614362" y="1300073"/>
            <a:ext cx="7915275" cy="2760300"/>
          </a:xfrm>
        </p:spPr>
        <p:txBody>
          <a:bodyPr/>
          <a:lstStyle/>
          <a:p>
            <a:pPr>
              <a:buFont typeface="Wingdings" panose="05000000000000000000" pitchFamily="2" charset="2"/>
              <a:buChar char="§"/>
            </a:pPr>
            <a:r>
              <a:rPr lang="en-AU" sz="1600" dirty="0"/>
              <a:t>Tourism is a significant and growing contributor to WA’s economy</a:t>
            </a:r>
          </a:p>
          <a:p>
            <a:pPr>
              <a:buFont typeface="Wingdings" panose="05000000000000000000" pitchFamily="2" charset="2"/>
              <a:buChar char="§"/>
            </a:pPr>
            <a:r>
              <a:rPr lang="en-AU" sz="1600" dirty="0"/>
              <a:t>Tourism Industry generates 94,000 jobs or 7% of the State’s employment</a:t>
            </a:r>
          </a:p>
          <a:p>
            <a:pPr>
              <a:buFont typeface="Wingdings" panose="05000000000000000000" pitchFamily="2" charset="2"/>
              <a:buChar char="§"/>
            </a:pPr>
            <a:r>
              <a:rPr lang="en-AU" sz="1600" dirty="0"/>
              <a:t>In year ending March 2019 there were 9.4 million international visitors to WA.</a:t>
            </a:r>
          </a:p>
          <a:p>
            <a:pPr>
              <a:buFont typeface="Wingdings" panose="05000000000000000000" pitchFamily="2" charset="2"/>
              <a:buChar char="§"/>
            </a:pPr>
            <a:r>
              <a:rPr lang="en-AU" sz="1600" dirty="0"/>
              <a:t>International holiday visitor spend also reached a record high, growing 14.8% compared to the previous year to $808M, driven by an increase in visitors and average daily spend.</a:t>
            </a:r>
            <a:r>
              <a:rPr lang="en-AU" dirty="0"/>
              <a:t> </a:t>
            </a:r>
            <a:endParaRPr lang="en-AU" sz="1600" dirty="0"/>
          </a:p>
          <a:p>
            <a:pPr>
              <a:buFont typeface="Wingdings" panose="05000000000000000000" pitchFamily="2" charset="2"/>
              <a:buChar char="§"/>
            </a:pPr>
            <a:r>
              <a:rPr lang="en-AU" sz="1600" dirty="0"/>
              <a:t>The State Government Strategy for Tourism is to increase the value of tourism in the state to $12 billion by 2020</a:t>
            </a:r>
          </a:p>
          <a:p>
            <a:pPr>
              <a:buFont typeface="Wingdings" panose="05000000000000000000" pitchFamily="2" charset="2"/>
              <a:buChar char="§"/>
            </a:pPr>
            <a:r>
              <a:rPr lang="en-AU" sz="1600" dirty="0"/>
              <a:t>Identified by Deloitte as one of five growth industries in Australia over the next few decades, alongside agribusiness, gas, international education and wealth management.</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2414171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44</a:t>
            </a:fld>
            <a:endParaRPr lang="en"/>
          </a:p>
        </p:txBody>
      </p:sp>
      <p:pic>
        <p:nvPicPr>
          <p:cNvPr id="4" name="Picture 3"/>
          <p:cNvPicPr/>
          <p:nvPr/>
        </p:nvPicPr>
        <p:blipFill>
          <a:blip r:embed="rId2"/>
          <a:stretch>
            <a:fillRect/>
          </a:stretch>
        </p:blipFill>
        <p:spPr>
          <a:xfrm>
            <a:off x="697674" y="342763"/>
            <a:ext cx="7714806" cy="4393830"/>
          </a:xfrm>
          <a:prstGeom prst="rect">
            <a:avLst/>
          </a:prstGeom>
        </p:spPr>
      </p:pic>
    </p:spTree>
    <p:extLst>
      <p:ext uri="{BB962C8B-B14F-4D97-AF65-F5344CB8AC3E}">
        <p14:creationId xmlns:p14="http://schemas.microsoft.com/office/powerpoint/2010/main" val="2741720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1. National Level</a:t>
            </a:r>
          </a:p>
        </p:txBody>
      </p:sp>
      <p:sp>
        <p:nvSpPr>
          <p:cNvPr id="3" name="Text Placeholder 2"/>
          <p:cNvSpPr>
            <a:spLocks noGrp="1"/>
          </p:cNvSpPr>
          <p:nvPr>
            <p:ph type="body" idx="1"/>
          </p:nvPr>
        </p:nvSpPr>
        <p:spPr>
          <a:xfrm>
            <a:off x="1003200" y="1490573"/>
            <a:ext cx="7137600" cy="2760300"/>
          </a:xfrm>
        </p:spPr>
        <p:txBody>
          <a:bodyPr/>
          <a:lstStyle/>
          <a:p>
            <a:pPr marL="76200" indent="0">
              <a:buNone/>
            </a:pPr>
            <a:r>
              <a:rPr lang="en-AU" sz="1600" b="1" dirty="0"/>
              <a:t>Tourism Australia</a:t>
            </a:r>
          </a:p>
          <a:p>
            <a:pPr lvl="0"/>
            <a:r>
              <a:rPr lang="en-AU" sz="1600" dirty="0"/>
              <a:t>Australian government agency responsible for attracting international visitors to Australia, both for leisure and business events</a:t>
            </a:r>
          </a:p>
          <a:p>
            <a:pPr lvl="0"/>
            <a:r>
              <a:rPr lang="en-AU" sz="1600" dirty="0"/>
              <a:t>Active in around 17 key markets</a:t>
            </a:r>
          </a:p>
          <a:p>
            <a:pPr lvl="0"/>
            <a:r>
              <a:rPr lang="en-AU" sz="1600" dirty="0"/>
              <a:t>Activities include; advertising, PR and media programs, trade shows and industry programs, consumer promotions, online communications and consumer research</a:t>
            </a:r>
          </a:p>
          <a:p>
            <a:pPr>
              <a:buFont typeface="Wingdings" panose="05000000000000000000" pitchFamily="2" charset="2"/>
              <a:buChar char="§"/>
            </a:pPr>
            <a:endParaRPr lang="en-AU" sz="16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367315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1. National Level</a:t>
            </a:r>
          </a:p>
        </p:txBody>
      </p:sp>
      <p:sp>
        <p:nvSpPr>
          <p:cNvPr id="3" name="Text Placeholder 2"/>
          <p:cNvSpPr>
            <a:spLocks noGrp="1"/>
          </p:cNvSpPr>
          <p:nvPr>
            <p:ph type="body" idx="1"/>
          </p:nvPr>
        </p:nvSpPr>
        <p:spPr>
          <a:xfrm>
            <a:off x="1003200" y="1490573"/>
            <a:ext cx="7137600" cy="2760300"/>
          </a:xfrm>
        </p:spPr>
        <p:txBody>
          <a:bodyPr/>
          <a:lstStyle/>
          <a:p>
            <a:pPr marL="76200" indent="0">
              <a:buNone/>
            </a:pPr>
            <a:r>
              <a:rPr lang="en-AU" sz="1600" b="1" dirty="0"/>
              <a:t>Austrade </a:t>
            </a:r>
          </a:p>
          <a:p>
            <a:r>
              <a:rPr lang="en-AU" sz="1600" dirty="0"/>
              <a:t>Australian Government agency responsible for tourism policy, projects, programs and research to strengthen Australia’s tourism industry and grow Australia’s tourism market share.</a:t>
            </a:r>
          </a:p>
          <a:p>
            <a:pPr>
              <a:buFont typeface="Wingdings" panose="05000000000000000000" pitchFamily="2" charset="2"/>
              <a:buChar char="§"/>
            </a:pPr>
            <a:endParaRPr lang="en-AU" sz="16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1132117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47</a:t>
            </a:fld>
            <a:endParaRPr lang="en"/>
          </a:p>
        </p:txBody>
      </p:sp>
      <p:pic>
        <p:nvPicPr>
          <p:cNvPr id="5" name="Picture 4"/>
          <p:cNvPicPr/>
          <p:nvPr/>
        </p:nvPicPr>
        <p:blipFill>
          <a:blip r:embed="rId2"/>
          <a:stretch>
            <a:fillRect/>
          </a:stretch>
        </p:blipFill>
        <p:spPr>
          <a:xfrm>
            <a:off x="919830" y="419798"/>
            <a:ext cx="7364633" cy="4174977"/>
          </a:xfrm>
          <a:prstGeom prst="rect">
            <a:avLst/>
          </a:prstGeom>
        </p:spPr>
      </p:pic>
    </p:spTree>
    <p:extLst>
      <p:ext uri="{BB962C8B-B14F-4D97-AF65-F5344CB8AC3E}">
        <p14:creationId xmlns:p14="http://schemas.microsoft.com/office/powerpoint/2010/main" val="176568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48</a:t>
            </a:fld>
            <a:endParaRPr lang="en"/>
          </a:p>
        </p:txBody>
      </p:sp>
      <p:pic>
        <p:nvPicPr>
          <p:cNvPr id="4" name="Picture 3"/>
          <p:cNvPicPr/>
          <p:nvPr/>
        </p:nvPicPr>
        <p:blipFill>
          <a:blip r:embed="rId2"/>
          <a:stretch>
            <a:fillRect/>
          </a:stretch>
        </p:blipFill>
        <p:spPr>
          <a:xfrm>
            <a:off x="974694" y="373379"/>
            <a:ext cx="7291481" cy="4221395"/>
          </a:xfrm>
          <a:prstGeom prst="rect">
            <a:avLst/>
          </a:prstGeom>
        </p:spPr>
      </p:pic>
    </p:spTree>
    <p:extLst>
      <p:ext uri="{BB962C8B-B14F-4D97-AF65-F5344CB8AC3E}">
        <p14:creationId xmlns:p14="http://schemas.microsoft.com/office/powerpoint/2010/main" val="1063763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2. State Level </a:t>
            </a:r>
          </a:p>
        </p:txBody>
      </p:sp>
      <p:sp>
        <p:nvSpPr>
          <p:cNvPr id="3" name="Text Placeholder 2"/>
          <p:cNvSpPr>
            <a:spLocks noGrp="1"/>
          </p:cNvSpPr>
          <p:nvPr>
            <p:ph type="body" idx="1"/>
          </p:nvPr>
        </p:nvSpPr>
        <p:spPr>
          <a:xfrm>
            <a:off x="936525" y="1191600"/>
            <a:ext cx="7137600" cy="2760300"/>
          </a:xfrm>
        </p:spPr>
        <p:txBody>
          <a:bodyPr/>
          <a:lstStyle/>
          <a:p>
            <a:pPr marL="76200" lvl="0" indent="0">
              <a:buNone/>
            </a:pPr>
            <a:r>
              <a:rPr lang="en-AU" sz="1600" b="1" dirty="0"/>
              <a:t>Tourism WA – Role </a:t>
            </a:r>
          </a:p>
          <a:p>
            <a:pPr lvl="0"/>
            <a:r>
              <a:rPr lang="en-AU" sz="1600" dirty="0"/>
              <a:t>State government agency responsible for promoting Western Australia as an extraordinary holiday and business event destination</a:t>
            </a:r>
          </a:p>
          <a:p>
            <a:pPr lvl="0"/>
            <a:r>
              <a:rPr lang="en-AU" sz="1600" dirty="0"/>
              <a:t>First and foremost an economic development agency responsible for getting the conditions right so the tourism industry in WA can thrive </a:t>
            </a:r>
          </a:p>
          <a:p>
            <a:r>
              <a:rPr lang="en-AU" sz="1600" dirty="0"/>
              <a:t>Tourism WA is a State Government statutory authority and part of the broader economic development portfolio of Jobs, Tourism, Science and Innovation. </a:t>
            </a:r>
          </a:p>
          <a:p>
            <a:r>
              <a:rPr lang="en-AU" sz="1600" dirty="0"/>
              <a:t>The agency works in partnership with industry, private sector and government to develop and promote WA’s iconic tourism experiences, to attract events to the State and to help the tourism industry thrive. </a:t>
            </a:r>
          </a:p>
          <a:p>
            <a:pPr lvl="0"/>
            <a:endParaRPr lang="en-AU" sz="1600" dirty="0"/>
          </a:p>
          <a:p>
            <a:pPr>
              <a:buFont typeface="Wingdings" panose="05000000000000000000" pitchFamily="2" charset="2"/>
              <a:buChar char="§"/>
            </a:pPr>
            <a:endParaRPr lang="en-AU" sz="16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294169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body" idx="1"/>
          </p:nvPr>
        </p:nvSpPr>
        <p:spPr>
          <a:xfrm>
            <a:off x="3009700" y="1187400"/>
            <a:ext cx="3124500" cy="2768700"/>
          </a:xfrm>
          <a:prstGeom prst="rect">
            <a:avLst/>
          </a:prstGeom>
        </p:spPr>
        <p:txBody>
          <a:bodyPr spcFirstLastPara="1" wrap="square" lIns="0" tIns="0" rIns="0" bIns="0" anchor="ctr" anchorCtr="0">
            <a:noAutofit/>
          </a:bodyPr>
          <a:lstStyle/>
          <a:p>
            <a:pPr marL="0" lvl="0" indent="0">
              <a:spcBef>
                <a:spcPts val="600"/>
              </a:spcBef>
              <a:spcAft>
                <a:spcPts val="0"/>
              </a:spcAft>
              <a:buNone/>
            </a:pPr>
            <a:r>
              <a:rPr lang="en" dirty="0"/>
              <a:t>Like all great travellers, I have seen more than I remember, and remember more than I have seen. – </a:t>
            </a:r>
            <a:r>
              <a:rPr lang="en" dirty="0">
                <a:solidFill>
                  <a:schemeClr val="accent1">
                    <a:lumMod val="60000"/>
                    <a:lumOff val="40000"/>
                  </a:schemeClr>
                </a:solidFill>
              </a:rPr>
              <a:t>Benjamin Disraeli, English Statesman and literary figure. </a:t>
            </a:r>
            <a:endParaRPr dirty="0">
              <a:solidFill>
                <a:schemeClr val="accent1">
                  <a:lumMod val="60000"/>
                  <a:lumOff val="40000"/>
                </a:schemeClr>
              </a:solidFill>
            </a:endParaRPr>
          </a:p>
        </p:txBody>
      </p:sp>
      <p:sp>
        <p:nvSpPr>
          <p:cNvPr id="207" name="Google Shape;207;p18"/>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313520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2. State Level </a:t>
            </a:r>
          </a:p>
        </p:txBody>
      </p:sp>
      <p:sp>
        <p:nvSpPr>
          <p:cNvPr id="3" name="Text Placeholder 2"/>
          <p:cNvSpPr>
            <a:spLocks noGrp="1"/>
          </p:cNvSpPr>
          <p:nvPr>
            <p:ph type="body" idx="1"/>
          </p:nvPr>
        </p:nvSpPr>
        <p:spPr>
          <a:xfrm>
            <a:off x="1003200" y="1490573"/>
            <a:ext cx="7137600" cy="2760300"/>
          </a:xfrm>
        </p:spPr>
        <p:txBody>
          <a:bodyPr/>
          <a:lstStyle/>
          <a:p>
            <a:pPr marL="76200" indent="0">
              <a:buNone/>
            </a:pPr>
            <a:r>
              <a:rPr lang="en-AU" sz="1600" b="1" dirty="0"/>
              <a:t>DEMAND</a:t>
            </a:r>
          </a:p>
          <a:p>
            <a:pPr lvl="0"/>
            <a:r>
              <a:rPr lang="en-AU" sz="1600" dirty="0"/>
              <a:t>Marketing the state</a:t>
            </a:r>
          </a:p>
          <a:p>
            <a:pPr lvl="0"/>
            <a:r>
              <a:rPr lang="en-AU" sz="1600" dirty="0"/>
              <a:t>Developing, attracting and promoting major sports, arts, cultural and culinary events</a:t>
            </a:r>
          </a:p>
          <a:p>
            <a:pPr marL="76200" indent="0">
              <a:buNone/>
            </a:pPr>
            <a:r>
              <a:rPr lang="en-AU" sz="1600" b="1" dirty="0"/>
              <a:t>SUPPLY</a:t>
            </a:r>
          </a:p>
          <a:p>
            <a:pPr lvl="0"/>
            <a:r>
              <a:rPr lang="en-AU" sz="1600" dirty="0"/>
              <a:t>Helping to develop destinations to maximise their tourism potential. This can include looking at ways to improve an area’s visitors amenities and attractions and ensuring the State’s policies and regulations supports tourism development</a:t>
            </a:r>
          </a:p>
          <a:p>
            <a:pPr>
              <a:buFont typeface="Wingdings" panose="05000000000000000000" pitchFamily="2" charset="2"/>
              <a:buChar char="§"/>
            </a:pPr>
            <a:endParaRPr lang="en-AU" sz="1600" dirty="0"/>
          </a:p>
        </p:txBody>
      </p:sp>
      <p:sp>
        <p:nvSpPr>
          <p:cNvPr id="4" name="Slide Number Placeholder 3"/>
          <p:cNvSpPr>
            <a:spLocks noGrp="1"/>
          </p:cNvSpPr>
          <p:nvPr>
            <p:ph type="sldNum" idx="12"/>
          </p:nvPr>
        </p:nvSpPr>
        <p:spPr/>
        <p:txBody>
          <a:bodyPr/>
          <a:lstStyle/>
          <a:p>
            <a:fld id="{00000000-1234-1234-1234-123412341234}" type="slidenum">
              <a:rPr lang="en" smtClean="0"/>
              <a:pPr/>
              <a:t>50</a:t>
            </a:fld>
            <a:endParaRPr lang="en"/>
          </a:p>
        </p:txBody>
      </p:sp>
    </p:spTree>
    <p:extLst>
      <p:ext uri="{BB962C8B-B14F-4D97-AF65-F5344CB8AC3E}">
        <p14:creationId xmlns:p14="http://schemas.microsoft.com/office/powerpoint/2010/main" val="3896431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2. State Level </a:t>
            </a:r>
          </a:p>
        </p:txBody>
      </p:sp>
      <p:sp>
        <p:nvSpPr>
          <p:cNvPr id="3" name="Text Placeholder 2"/>
          <p:cNvSpPr>
            <a:spLocks noGrp="1"/>
          </p:cNvSpPr>
          <p:nvPr>
            <p:ph type="body" idx="1"/>
          </p:nvPr>
        </p:nvSpPr>
        <p:spPr>
          <a:xfrm>
            <a:off x="1003200" y="1490573"/>
            <a:ext cx="7137600" cy="2760300"/>
          </a:xfrm>
        </p:spPr>
        <p:txBody>
          <a:bodyPr/>
          <a:lstStyle/>
          <a:p>
            <a:r>
              <a:rPr lang="en-AU" sz="1600" dirty="0"/>
              <a:t>Tourism WA works closely with other Government agencies (local, state and federal) to achieve good outcomes for tourism.</a:t>
            </a:r>
          </a:p>
          <a:p>
            <a:r>
              <a:rPr lang="en-AU" sz="1600" dirty="0"/>
              <a:t>They provide funding to other organisations to carry out work on the State’s behalf such as Perth Convention Bureau (to encourage business events), Western Australia Aboriginal Tourism Operators Council (to promote Aboriginal Tourism)</a:t>
            </a:r>
          </a:p>
        </p:txBody>
      </p:sp>
      <p:sp>
        <p:nvSpPr>
          <p:cNvPr id="4" name="Slide Number Placeholder 3"/>
          <p:cNvSpPr>
            <a:spLocks noGrp="1"/>
          </p:cNvSpPr>
          <p:nvPr>
            <p:ph type="sldNum" idx="12"/>
          </p:nvPr>
        </p:nvSpPr>
        <p:spPr/>
        <p:txBody>
          <a:bodyPr/>
          <a:lstStyle/>
          <a:p>
            <a:fld id="{00000000-1234-1234-1234-123412341234}" type="slidenum">
              <a:rPr lang="en" smtClean="0"/>
              <a:pPr/>
              <a:t>51</a:t>
            </a:fld>
            <a:endParaRPr lang="en"/>
          </a:p>
        </p:txBody>
      </p:sp>
    </p:spTree>
    <p:extLst>
      <p:ext uri="{BB962C8B-B14F-4D97-AF65-F5344CB8AC3E}">
        <p14:creationId xmlns:p14="http://schemas.microsoft.com/office/powerpoint/2010/main" val="2533033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Tourism WA’s Events Division</a:t>
            </a:r>
          </a:p>
        </p:txBody>
      </p:sp>
      <p:sp>
        <p:nvSpPr>
          <p:cNvPr id="3" name="Text Placeholder 2"/>
          <p:cNvSpPr>
            <a:spLocks noGrp="1"/>
          </p:cNvSpPr>
          <p:nvPr>
            <p:ph type="body" idx="1"/>
          </p:nvPr>
        </p:nvSpPr>
        <p:spPr/>
        <p:txBody>
          <a:bodyPr/>
          <a:lstStyle/>
          <a:p>
            <a:r>
              <a:rPr lang="en-AU" sz="1800" dirty="0"/>
              <a:t>Responsible for identifying, developing and supporting world-class events that promote and enrich Western Australia</a:t>
            </a:r>
          </a:p>
          <a:p>
            <a:r>
              <a:rPr lang="en-AU" sz="1800" dirty="0"/>
              <a:t>Events give visitors a reason to travel to WA and often provide priceless exposure in key domestic and international markets through media coverage and television broadcasts</a:t>
            </a:r>
          </a:p>
          <a:p>
            <a:r>
              <a:rPr lang="en-AU" sz="1800" dirty="0"/>
              <a:t>The Events Division bids for major international events which will attract significant numbers of international and interstate visitors, have a positive economic impact for Western Australia, and showcase the State.</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2008308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53</a:t>
            </a:fld>
            <a:endParaRPr lang="en"/>
          </a:p>
        </p:txBody>
      </p:sp>
      <p:pic>
        <p:nvPicPr>
          <p:cNvPr id="3" name="Picture 2"/>
          <p:cNvPicPr>
            <a:picLocks noChangeAspect="1"/>
          </p:cNvPicPr>
          <p:nvPr/>
        </p:nvPicPr>
        <p:blipFill>
          <a:blip r:embed="rId2"/>
          <a:stretch>
            <a:fillRect/>
          </a:stretch>
        </p:blipFill>
        <p:spPr>
          <a:xfrm>
            <a:off x="869442" y="408813"/>
            <a:ext cx="7451598" cy="4350772"/>
          </a:xfrm>
          <a:prstGeom prst="rect">
            <a:avLst/>
          </a:prstGeom>
        </p:spPr>
      </p:pic>
    </p:spTree>
    <p:extLst>
      <p:ext uri="{BB962C8B-B14F-4D97-AF65-F5344CB8AC3E}">
        <p14:creationId xmlns:p14="http://schemas.microsoft.com/office/powerpoint/2010/main" val="252589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Events</a:t>
            </a:r>
          </a:p>
        </p:txBody>
      </p:sp>
      <p:sp>
        <p:nvSpPr>
          <p:cNvPr id="3" name="Text Placeholder 2"/>
          <p:cNvSpPr>
            <a:spLocks noGrp="1"/>
          </p:cNvSpPr>
          <p:nvPr>
            <p:ph type="body" idx="1"/>
          </p:nvPr>
        </p:nvSpPr>
        <p:spPr>
          <a:xfrm>
            <a:off x="849072" y="1500275"/>
            <a:ext cx="7445856" cy="2760300"/>
          </a:xfrm>
        </p:spPr>
        <p:txBody>
          <a:bodyPr/>
          <a:lstStyle/>
          <a:p>
            <a:pPr marL="76200" indent="0">
              <a:buNone/>
            </a:pPr>
            <a:r>
              <a:rPr lang="en-AU" sz="2000" dirty="0"/>
              <a:t>Events provide a strong opportunity to grow and extend visitation:</a:t>
            </a:r>
          </a:p>
          <a:p>
            <a:pPr marL="533400" indent="-457200">
              <a:buAutoNum type="arabicPeriod"/>
            </a:pPr>
            <a:r>
              <a:rPr lang="en-AU" sz="2000" dirty="0"/>
              <a:t>They provide a definite, time-based reason to visit a particular destination</a:t>
            </a:r>
          </a:p>
          <a:p>
            <a:pPr marL="533400" indent="-457200">
              <a:buAutoNum type="arabicPeriod"/>
            </a:pPr>
            <a:r>
              <a:rPr lang="en-AU" sz="2000" dirty="0"/>
              <a:t>Events are equally attractive to visitors as well as local residents</a:t>
            </a:r>
          </a:p>
          <a:p>
            <a:pPr marL="533400" indent="-457200">
              <a:buAutoNum type="arabicPeriod"/>
            </a:pPr>
            <a:r>
              <a:rPr lang="en-AU" sz="2000" dirty="0"/>
              <a:t>Events activate infrastructure and energise the local community</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1546808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55</a:t>
            </a:fld>
            <a:endParaRPr lang="en"/>
          </a:p>
        </p:txBody>
      </p:sp>
      <p:pic>
        <p:nvPicPr>
          <p:cNvPr id="4" name="Picture 3"/>
          <p:cNvPicPr>
            <a:picLocks noChangeAspect="1"/>
          </p:cNvPicPr>
          <p:nvPr/>
        </p:nvPicPr>
        <p:blipFill>
          <a:blip r:embed="rId2"/>
          <a:stretch>
            <a:fillRect/>
          </a:stretch>
        </p:blipFill>
        <p:spPr>
          <a:xfrm>
            <a:off x="723138" y="469201"/>
            <a:ext cx="7433310" cy="4280148"/>
          </a:xfrm>
          <a:prstGeom prst="rect">
            <a:avLst/>
          </a:prstGeom>
        </p:spPr>
      </p:pic>
    </p:spTree>
    <p:extLst>
      <p:ext uri="{BB962C8B-B14F-4D97-AF65-F5344CB8AC3E}">
        <p14:creationId xmlns:p14="http://schemas.microsoft.com/office/powerpoint/2010/main" val="798268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3. Regional Level </a:t>
            </a:r>
          </a:p>
        </p:txBody>
      </p:sp>
      <p:sp>
        <p:nvSpPr>
          <p:cNvPr id="3" name="Text Placeholder 2"/>
          <p:cNvSpPr>
            <a:spLocks noGrp="1"/>
          </p:cNvSpPr>
          <p:nvPr>
            <p:ph type="body" idx="1"/>
          </p:nvPr>
        </p:nvSpPr>
        <p:spPr>
          <a:xfrm>
            <a:off x="1003200" y="1490573"/>
            <a:ext cx="7137600" cy="2760300"/>
          </a:xfrm>
        </p:spPr>
        <p:txBody>
          <a:bodyPr/>
          <a:lstStyle/>
          <a:p>
            <a:pPr lvl="0"/>
            <a:r>
              <a:rPr lang="en-AU" sz="1600" dirty="0"/>
              <a:t>Western Australia is divided into 5 tourism regions. Each has its own regional tourism organisation – peak tourism marketing body for that region</a:t>
            </a:r>
          </a:p>
          <a:p>
            <a:pPr lvl="0"/>
            <a:r>
              <a:rPr lang="en-AU" sz="1600" dirty="0"/>
              <a:t>Tourism WA provides significant financial support to each RTO to market the respective region. The majority of this activity is in the intrastate market and some interstate. </a:t>
            </a:r>
          </a:p>
          <a:p>
            <a:pPr lvl="0"/>
            <a:r>
              <a:rPr lang="en-AU" sz="1600" dirty="0"/>
              <a:t>Tourism WA and the RTOs are in constant communication and work together on marketing and other strategies. </a:t>
            </a:r>
          </a:p>
          <a:p>
            <a:pPr lvl="0"/>
            <a:r>
              <a:rPr lang="en-AU" sz="1600" dirty="0"/>
              <a:t>RTO for Perth = Experience Perth which represents tourism in this region.</a:t>
            </a:r>
          </a:p>
        </p:txBody>
      </p:sp>
      <p:sp>
        <p:nvSpPr>
          <p:cNvPr id="4" name="Slide Number Placeholder 3"/>
          <p:cNvSpPr>
            <a:spLocks noGrp="1"/>
          </p:cNvSpPr>
          <p:nvPr>
            <p:ph type="sldNum" idx="12"/>
          </p:nvPr>
        </p:nvSpPr>
        <p:spPr/>
        <p:txBody>
          <a:bodyPr/>
          <a:lstStyle/>
          <a:p>
            <a:fld id="{00000000-1234-1234-1234-123412341234}" type="slidenum">
              <a:rPr lang="en" smtClean="0"/>
              <a:pPr/>
              <a:t>56</a:t>
            </a:fld>
            <a:endParaRPr lang="en"/>
          </a:p>
        </p:txBody>
      </p:sp>
    </p:spTree>
    <p:extLst>
      <p:ext uri="{BB962C8B-B14F-4D97-AF65-F5344CB8AC3E}">
        <p14:creationId xmlns:p14="http://schemas.microsoft.com/office/powerpoint/2010/main" val="3201214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57</a:t>
            </a:fld>
            <a:endParaRPr lang="en"/>
          </a:p>
        </p:txBody>
      </p:sp>
      <p:pic>
        <p:nvPicPr>
          <p:cNvPr id="5" name="Picture 4"/>
          <p:cNvPicPr/>
          <p:nvPr/>
        </p:nvPicPr>
        <p:blipFill>
          <a:blip r:embed="rId2"/>
          <a:stretch>
            <a:fillRect/>
          </a:stretch>
        </p:blipFill>
        <p:spPr>
          <a:xfrm>
            <a:off x="974694" y="428053"/>
            <a:ext cx="7254905" cy="4166722"/>
          </a:xfrm>
          <a:prstGeom prst="rect">
            <a:avLst/>
          </a:prstGeom>
        </p:spPr>
      </p:pic>
    </p:spTree>
    <p:extLst>
      <p:ext uri="{BB962C8B-B14F-4D97-AF65-F5344CB8AC3E}">
        <p14:creationId xmlns:p14="http://schemas.microsoft.com/office/powerpoint/2010/main" val="22638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3. Regional Level </a:t>
            </a:r>
          </a:p>
        </p:txBody>
      </p:sp>
      <p:sp>
        <p:nvSpPr>
          <p:cNvPr id="3" name="Text Placeholder 2"/>
          <p:cNvSpPr>
            <a:spLocks noGrp="1"/>
          </p:cNvSpPr>
          <p:nvPr>
            <p:ph type="body" idx="1"/>
          </p:nvPr>
        </p:nvSpPr>
        <p:spPr>
          <a:xfrm>
            <a:off x="783714" y="1344269"/>
            <a:ext cx="7848222" cy="2760300"/>
          </a:xfrm>
        </p:spPr>
        <p:txBody>
          <a:bodyPr/>
          <a:lstStyle/>
          <a:p>
            <a:pPr marL="76200" indent="0">
              <a:buNone/>
            </a:pPr>
            <a:r>
              <a:rPr lang="en-AU" sz="1600" b="1" dirty="0"/>
              <a:t>Regional Development Commissions</a:t>
            </a:r>
          </a:p>
          <a:p>
            <a:pPr lvl="0"/>
            <a:r>
              <a:rPr lang="en-AU" sz="1600" dirty="0"/>
              <a:t>WA has 9 Regional Development Commissions – promote economic and social development of a particular part of the state. </a:t>
            </a:r>
          </a:p>
          <a:p>
            <a:pPr lvl="0"/>
            <a:r>
              <a:rPr lang="en-AU" sz="1600" dirty="0"/>
              <a:t>Given the importance of tourism to regional economies, many development commissions work with stakeholders to develop a tourism strategy for their region. </a:t>
            </a:r>
          </a:p>
          <a:p>
            <a:pPr marL="76200" indent="0">
              <a:buNone/>
            </a:pPr>
            <a:r>
              <a:rPr lang="en-AU" sz="1600" b="1" dirty="0"/>
              <a:t>Local Tourism Associations</a:t>
            </a:r>
          </a:p>
          <a:p>
            <a:pPr lvl="0"/>
            <a:r>
              <a:rPr lang="en-AU" sz="1600" dirty="0"/>
              <a:t>Usually private sector, memberships-based bodies</a:t>
            </a:r>
          </a:p>
          <a:p>
            <a:pPr lvl="0"/>
            <a:r>
              <a:rPr lang="en-AU" sz="1600" dirty="0"/>
              <a:t>Promote local tourism development initiatives</a:t>
            </a:r>
          </a:p>
        </p:txBody>
      </p:sp>
      <p:sp>
        <p:nvSpPr>
          <p:cNvPr id="4" name="Slide Number Placeholder 3"/>
          <p:cNvSpPr>
            <a:spLocks noGrp="1"/>
          </p:cNvSpPr>
          <p:nvPr>
            <p:ph type="sldNum" idx="12"/>
          </p:nvPr>
        </p:nvSpPr>
        <p:spPr/>
        <p:txBody>
          <a:bodyPr/>
          <a:lstStyle/>
          <a:p>
            <a:fld id="{00000000-1234-1234-1234-123412341234}" type="slidenum">
              <a:rPr lang="en" smtClean="0"/>
              <a:pPr/>
              <a:t>58</a:t>
            </a:fld>
            <a:endParaRPr lang="en"/>
          </a:p>
        </p:txBody>
      </p:sp>
    </p:spTree>
    <p:extLst>
      <p:ext uri="{BB962C8B-B14F-4D97-AF65-F5344CB8AC3E}">
        <p14:creationId xmlns:p14="http://schemas.microsoft.com/office/powerpoint/2010/main" val="4179788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3. Regional Level </a:t>
            </a:r>
          </a:p>
        </p:txBody>
      </p:sp>
      <p:sp>
        <p:nvSpPr>
          <p:cNvPr id="3" name="Text Placeholder 2"/>
          <p:cNvSpPr>
            <a:spLocks noGrp="1"/>
          </p:cNvSpPr>
          <p:nvPr>
            <p:ph type="body" idx="1"/>
          </p:nvPr>
        </p:nvSpPr>
        <p:spPr>
          <a:xfrm>
            <a:off x="783714" y="1344269"/>
            <a:ext cx="7848222" cy="2760300"/>
          </a:xfrm>
        </p:spPr>
        <p:txBody>
          <a:bodyPr/>
          <a:lstStyle/>
          <a:p>
            <a:pPr marL="76200" indent="0">
              <a:buNone/>
            </a:pPr>
            <a:r>
              <a:rPr lang="en-AU" sz="1600" b="1" dirty="0"/>
              <a:t>Local Government</a:t>
            </a:r>
          </a:p>
          <a:p>
            <a:pPr lvl="0"/>
            <a:r>
              <a:rPr lang="en-AU" sz="1600" dirty="0"/>
              <a:t>Support tourism through economic development function</a:t>
            </a:r>
          </a:p>
          <a:p>
            <a:pPr lvl="0"/>
            <a:r>
              <a:rPr lang="en-AU" sz="1600" dirty="0"/>
              <a:t>Many councils provide funding to Visitor Centres</a:t>
            </a:r>
          </a:p>
          <a:p>
            <a:pPr marL="76200" lvl="0" indent="0">
              <a:buNone/>
            </a:pPr>
            <a:r>
              <a:rPr lang="en-AU" sz="1600" b="1" dirty="0"/>
              <a:t>Visitor Centres</a:t>
            </a:r>
          </a:p>
          <a:p>
            <a:pPr lvl="0"/>
            <a:r>
              <a:rPr lang="en-AU" sz="1600" dirty="0"/>
              <a:t>Information for visitors to encourage them to stay longer, spend more money, experience more attractions and revisit a region</a:t>
            </a:r>
          </a:p>
        </p:txBody>
      </p:sp>
      <p:sp>
        <p:nvSpPr>
          <p:cNvPr id="4" name="Slide Number Placeholder 3"/>
          <p:cNvSpPr>
            <a:spLocks noGrp="1"/>
          </p:cNvSpPr>
          <p:nvPr>
            <p:ph type="sldNum" idx="12"/>
          </p:nvPr>
        </p:nvSpPr>
        <p:spPr/>
        <p:txBody>
          <a:bodyPr/>
          <a:lstStyle/>
          <a:p>
            <a:fld id="{00000000-1234-1234-1234-123412341234}" type="slidenum">
              <a:rPr lang="en" smtClean="0"/>
              <a:pPr/>
              <a:t>59</a:t>
            </a:fld>
            <a:endParaRPr lang="en"/>
          </a:p>
        </p:txBody>
      </p:sp>
    </p:spTree>
    <p:extLst>
      <p:ext uri="{BB962C8B-B14F-4D97-AF65-F5344CB8AC3E}">
        <p14:creationId xmlns:p14="http://schemas.microsoft.com/office/powerpoint/2010/main" val="121207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ctrTitle"/>
          </p:nvPr>
        </p:nvSpPr>
        <p:spPr>
          <a:xfrm>
            <a:off x="2795175" y="1668850"/>
            <a:ext cx="3553500" cy="11598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 dirty="0">
                <a:solidFill>
                  <a:srgbClr val="B6D7A8"/>
                </a:solidFill>
              </a:rPr>
              <a:t>1.</a:t>
            </a:r>
            <a:endParaRPr dirty="0">
              <a:solidFill>
                <a:srgbClr val="B6D7A8"/>
              </a:solidFill>
            </a:endParaRPr>
          </a:p>
          <a:p>
            <a:pPr lvl="0"/>
            <a:r>
              <a:rPr lang="en-AU" dirty="0"/>
              <a:t>The nature of the commodity, good or service (Tourism). </a:t>
            </a:r>
          </a:p>
        </p:txBody>
      </p:sp>
      <p:sp>
        <p:nvSpPr>
          <p:cNvPr id="201" name="Google Shape;201;p17"/>
          <p:cNvSpPr txBox="1">
            <a:spLocks noGrp="1"/>
          </p:cNvSpPr>
          <p:nvPr>
            <p:ph type="subTitle" idx="1"/>
          </p:nvPr>
        </p:nvSpPr>
        <p:spPr>
          <a:xfrm>
            <a:off x="2795175" y="2948146"/>
            <a:ext cx="3553500" cy="2979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 dirty="0"/>
              <a:t>Syllabus Point. </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60</a:t>
            </a:fld>
            <a:endParaRPr lang="en"/>
          </a:p>
        </p:txBody>
      </p:sp>
      <p:pic>
        <p:nvPicPr>
          <p:cNvPr id="4" name="Picture 3"/>
          <p:cNvPicPr/>
          <p:nvPr/>
        </p:nvPicPr>
        <p:blipFill>
          <a:blip r:embed="rId2"/>
          <a:stretch>
            <a:fillRect/>
          </a:stretch>
        </p:blipFill>
        <p:spPr>
          <a:xfrm>
            <a:off x="828420" y="320865"/>
            <a:ext cx="7529195" cy="4273910"/>
          </a:xfrm>
          <a:prstGeom prst="rect">
            <a:avLst/>
          </a:prstGeom>
        </p:spPr>
      </p:pic>
    </p:spTree>
    <p:extLst>
      <p:ext uri="{BB962C8B-B14F-4D97-AF65-F5344CB8AC3E}">
        <p14:creationId xmlns:p14="http://schemas.microsoft.com/office/powerpoint/2010/main" val="3363741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4. Industry Bodies</a:t>
            </a:r>
          </a:p>
        </p:txBody>
      </p:sp>
      <p:sp>
        <p:nvSpPr>
          <p:cNvPr id="3" name="Text Placeholder 2"/>
          <p:cNvSpPr>
            <a:spLocks noGrp="1"/>
          </p:cNvSpPr>
          <p:nvPr>
            <p:ph type="body" idx="1"/>
          </p:nvPr>
        </p:nvSpPr>
        <p:spPr>
          <a:xfrm>
            <a:off x="783714" y="1166075"/>
            <a:ext cx="7848222" cy="2760300"/>
          </a:xfrm>
        </p:spPr>
        <p:txBody>
          <a:bodyPr/>
          <a:lstStyle/>
          <a:p>
            <a:r>
              <a:rPr lang="en-AU" sz="1600" dirty="0"/>
              <a:t>Several industry bodies and groups providing resources and opportunities to help tourism industry operators with day-to-day business activities</a:t>
            </a:r>
          </a:p>
          <a:p>
            <a:pPr marL="76200" indent="0">
              <a:buNone/>
            </a:pPr>
            <a:r>
              <a:rPr lang="en-AU" sz="1600" b="1" dirty="0"/>
              <a:t>Tourism Council WA (TCWA)</a:t>
            </a:r>
          </a:p>
          <a:p>
            <a:pPr lvl="0"/>
            <a:r>
              <a:rPr lang="en-AU" sz="1600" dirty="0"/>
              <a:t>Peak body representing tourism businesses, industries and regions in WA</a:t>
            </a:r>
          </a:p>
          <a:p>
            <a:pPr lvl="0"/>
            <a:r>
              <a:rPr lang="en-AU" sz="1600" dirty="0"/>
              <a:t>TCWA offers a range of training courses, many of which are funded by Tourism WA, targeted at tourism businesses</a:t>
            </a:r>
          </a:p>
          <a:p>
            <a:pPr marL="76200" indent="0">
              <a:buNone/>
            </a:pPr>
            <a:r>
              <a:rPr lang="en-AU" sz="1600" dirty="0"/>
              <a:t>Other key industry bodies include:</a:t>
            </a:r>
          </a:p>
          <a:p>
            <a:pPr lvl="0"/>
            <a:r>
              <a:rPr lang="en-AU" sz="1600" dirty="0"/>
              <a:t>Australian Tourism Export Council</a:t>
            </a:r>
          </a:p>
          <a:p>
            <a:pPr lvl="0"/>
            <a:r>
              <a:rPr lang="en-AU" sz="1600" dirty="0"/>
              <a:t>Australian Hotels Association WA</a:t>
            </a:r>
          </a:p>
          <a:p>
            <a:pPr lvl="0"/>
            <a:r>
              <a:rPr lang="en-AU" sz="1600" dirty="0"/>
              <a:t>Visitor Centre Association of Western Australia</a:t>
            </a:r>
          </a:p>
          <a:p>
            <a:pPr lvl="0"/>
            <a:r>
              <a:rPr lang="en-AU" sz="1600" dirty="0"/>
              <a:t>Caravan Industry Association WA</a:t>
            </a:r>
          </a:p>
        </p:txBody>
      </p:sp>
      <p:sp>
        <p:nvSpPr>
          <p:cNvPr id="4" name="Slide Number Placeholder 3"/>
          <p:cNvSpPr>
            <a:spLocks noGrp="1"/>
          </p:cNvSpPr>
          <p:nvPr>
            <p:ph type="sldNum" idx="12"/>
          </p:nvPr>
        </p:nvSpPr>
        <p:spPr/>
        <p:txBody>
          <a:bodyPr/>
          <a:lstStyle/>
          <a:p>
            <a:fld id="{00000000-1234-1234-1234-123412341234}" type="slidenum">
              <a:rPr lang="en" smtClean="0"/>
              <a:pPr/>
              <a:t>61</a:t>
            </a:fld>
            <a:endParaRPr lang="en"/>
          </a:p>
        </p:txBody>
      </p:sp>
    </p:spTree>
    <p:extLst>
      <p:ext uri="{BB962C8B-B14F-4D97-AF65-F5344CB8AC3E}">
        <p14:creationId xmlns:p14="http://schemas.microsoft.com/office/powerpoint/2010/main" val="3209701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62</a:t>
            </a:fld>
            <a:endParaRPr lang="en"/>
          </a:p>
        </p:txBody>
      </p:sp>
      <p:pic>
        <p:nvPicPr>
          <p:cNvPr id="3" name="Picture 2"/>
          <p:cNvPicPr>
            <a:picLocks noChangeAspect="1"/>
          </p:cNvPicPr>
          <p:nvPr/>
        </p:nvPicPr>
        <p:blipFill>
          <a:blip r:embed="rId2"/>
          <a:stretch>
            <a:fillRect/>
          </a:stretch>
        </p:blipFill>
        <p:spPr>
          <a:xfrm>
            <a:off x="878204" y="382523"/>
            <a:ext cx="7387971" cy="4228485"/>
          </a:xfrm>
          <a:prstGeom prst="rect">
            <a:avLst/>
          </a:prstGeom>
        </p:spPr>
      </p:pic>
    </p:spTree>
    <p:extLst>
      <p:ext uri="{BB962C8B-B14F-4D97-AF65-F5344CB8AC3E}">
        <p14:creationId xmlns:p14="http://schemas.microsoft.com/office/powerpoint/2010/main" val="720406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Optus Stadium</a:t>
            </a:r>
          </a:p>
        </p:txBody>
      </p:sp>
      <p:sp>
        <p:nvSpPr>
          <p:cNvPr id="3" name="Text Placeholder 2"/>
          <p:cNvSpPr>
            <a:spLocks noGrp="1"/>
          </p:cNvSpPr>
          <p:nvPr>
            <p:ph type="body" idx="1"/>
          </p:nvPr>
        </p:nvSpPr>
        <p:spPr>
          <a:xfrm>
            <a:off x="658368" y="1362557"/>
            <a:ext cx="7827264" cy="2760300"/>
          </a:xfrm>
        </p:spPr>
        <p:txBody>
          <a:bodyPr/>
          <a:lstStyle/>
          <a:p>
            <a:r>
              <a:rPr lang="en-AU" dirty="0"/>
              <a:t>Opened early 2018 – Australia vs. England International One Day Match</a:t>
            </a:r>
          </a:p>
          <a:p>
            <a:r>
              <a:rPr lang="en-AU" dirty="0"/>
              <a:t>A new tourism asset for the State, significantly boosting Perth’s ability to host major sporting events, concerts and stadium “spectaculars” thereby attracting more visitors</a:t>
            </a:r>
          </a:p>
          <a:p>
            <a:r>
              <a:rPr lang="en-AU" dirty="0"/>
              <a:t>65,000 additional visitors per year projected, spending an extra $112m+ each year</a:t>
            </a:r>
          </a:p>
          <a:p>
            <a:pPr marL="76200" indent="0">
              <a:buNone/>
            </a:pPr>
            <a:endParaRPr lang="en-AU"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80795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64</a:t>
            </a:fld>
            <a:endParaRPr lang="en"/>
          </a:p>
        </p:txBody>
      </p:sp>
      <p:pic>
        <p:nvPicPr>
          <p:cNvPr id="4" name="Picture 3"/>
          <p:cNvPicPr>
            <a:picLocks noChangeAspect="1"/>
          </p:cNvPicPr>
          <p:nvPr/>
        </p:nvPicPr>
        <p:blipFill>
          <a:blip r:embed="rId2"/>
          <a:stretch>
            <a:fillRect/>
          </a:stretch>
        </p:blipFill>
        <p:spPr>
          <a:xfrm>
            <a:off x="809815" y="432625"/>
            <a:ext cx="7518544" cy="4322255"/>
          </a:xfrm>
          <a:prstGeom prst="rect">
            <a:avLst/>
          </a:prstGeom>
        </p:spPr>
      </p:pic>
    </p:spTree>
    <p:extLst>
      <p:ext uri="{BB962C8B-B14F-4D97-AF65-F5344CB8AC3E}">
        <p14:creationId xmlns:p14="http://schemas.microsoft.com/office/powerpoint/2010/main" val="2337787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Optus Stadium</a:t>
            </a:r>
          </a:p>
        </p:txBody>
      </p:sp>
      <p:sp>
        <p:nvSpPr>
          <p:cNvPr id="3" name="Text Placeholder 2"/>
          <p:cNvSpPr>
            <a:spLocks noGrp="1"/>
          </p:cNvSpPr>
          <p:nvPr>
            <p:ph type="body" idx="1"/>
          </p:nvPr>
        </p:nvSpPr>
        <p:spPr>
          <a:xfrm>
            <a:off x="658368" y="1362557"/>
            <a:ext cx="7827264" cy="2760300"/>
          </a:xfrm>
        </p:spPr>
        <p:txBody>
          <a:bodyPr/>
          <a:lstStyle/>
          <a:p>
            <a:r>
              <a:rPr lang="en-AU" sz="2000" dirty="0"/>
              <a:t>The stadium will have the ability to drive significant attendance and visitation to the state </a:t>
            </a:r>
          </a:p>
          <a:p>
            <a:r>
              <a:rPr lang="en-AU" sz="2000" dirty="0"/>
              <a:t>Flexible format venue – AFL, soccer, rugby, athletics, large scale concert events</a:t>
            </a:r>
          </a:p>
          <a:p>
            <a:r>
              <a:rPr lang="en-AU" sz="2000" dirty="0"/>
              <a:t>We will be able to attract sports and international events that Perth has never had the ability to stage due to lack of a world class stadium</a:t>
            </a:r>
          </a:p>
          <a:p>
            <a:r>
              <a:rPr lang="en-AU" sz="2000" dirty="0"/>
              <a:t>There will be guaranteed ticket access for intrastate and interstate visitors</a:t>
            </a:r>
          </a:p>
          <a:p>
            <a:endParaRPr lang="en-AU" dirty="0"/>
          </a:p>
          <a:p>
            <a:pPr marL="76200" indent="0">
              <a:buNone/>
            </a:pPr>
            <a:endParaRPr lang="en-AU"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3882085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Kings Park and Botanic Garden</a:t>
            </a:r>
          </a:p>
        </p:txBody>
      </p:sp>
      <p:sp>
        <p:nvSpPr>
          <p:cNvPr id="3" name="Text Placeholder 2"/>
          <p:cNvSpPr>
            <a:spLocks noGrp="1"/>
          </p:cNvSpPr>
          <p:nvPr>
            <p:ph type="body" idx="1"/>
          </p:nvPr>
        </p:nvSpPr>
        <p:spPr>
          <a:xfrm>
            <a:off x="658368" y="1362557"/>
            <a:ext cx="7827264" cy="2760300"/>
          </a:xfrm>
        </p:spPr>
        <p:txBody>
          <a:bodyPr/>
          <a:lstStyle/>
          <a:p>
            <a:r>
              <a:rPr lang="en-AU" sz="2000" dirty="0"/>
              <a:t>At 400 hectares, Kings Park is one of the world’s largest inner-city parks. After a short walk or bus ride from the central business district, you’ll be rewarded with superb views, rich Aboriginal and European history, more than 3,000 species of WA’s unique flora, restaurants and picturesque playgrounds and picnic spots. </a:t>
            </a:r>
            <a:endParaRPr lang="en-AU"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35233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What does NATURE refer to?</a:t>
            </a:r>
          </a:p>
        </p:txBody>
      </p:sp>
    </p:spTree>
    <p:extLst>
      <p:ext uri="{BB962C8B-B14F-4D97-AF65-F5344CB8AC3E}">
        <p14:creationId xmlns:p14="http://schemas.microsoft.com/office/powerpoint/2010/main" val="753772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txBox="1">
            <a:spLocks noGrp="1"/>
          </p:cNvSpPr>
          <p:nvPr>
            <p:ph type="ctrTitle" idx="4294967295"/>
          </p:nvPr>
        </p:nvSpPr>
        <p:spPr>
          <a:xfrm>
            <a:off x="1013375" y="1677600"/>
            <a:ext cx="4301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Tourism</a:t>
            </a:r>
            <a:endParaRPr sz="6000" dirty="0"/>
          </a:p>
        </p:txBody>
      </p:sp>
      <p:sp>
        <p:nvSpPr>
          <p:cNvPr id="220" name="Google Shape;220;p20"/>
          <p:cNvSpPr txBox="1">
            <a:spLocks noGrp="1"/>
          </p:cNvSpPr>
          <p:nvPr>
            <p:ph type="subTitle" idx="4294967295"/>
          </p:nvPr>
        </p:nvSpPr>
        <p:spPr>
          <a:xfrm>
            <a:off x="1013375" y="2820005"/>
            <a:ext cx="4301100" cy="784800"/>
          </a:xfrm>
          <a:prstGeom prst="rect">
            <a:avLst/>
          </a:prstGeom>
        </p:spPr>
        <p:txBody>
          <a:bodyPr spcFirstLastPara="1" wrap="square" lIns="0" tIns="0" rIns="0" bIns="0" anchor="t" anchorCtr="0">
            <a:noAutofit/>
          </a:bodyPr>
          <a:lstStyle/>
          <a:p>
            <a:pPr marL="0" lvl="0" indent="0" rtl="0">
              <a:spcBef>
                <a:spcPts val="600"/>
              </a:spcBef>
              <a:spcAft>
                <a:spcPts val="0"/>
              </a:spcAft>
              <a:buNone/>
            </a:pPr>
            <a:r>
              <a:rPr lang="en" dirty="0"/>
              <a:t>Temporary movement of people travelling together outside their normal place of work and residence. </a:t>
            </a:r>
            <a:endParaRPr dirty="0"/>
          </a:p>
        </p:txBody>
      </p:sp>
      <p:sp>
        <p:nvSpPr>
          <p:cNvPr id="221" name="Google Shape;221;p20"/>
          <p:cNvSpPr/>
          <p:nvPr/>
        </p:nvSpPr>
        <p:spPr>
          <a:xfrm>
            <a:off x="6956614" y="3483468"/>
            <a:ext cx="305417" cy="291622"/>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20"/>
          <p:cNvSpPr/>
          <p:nvPr/>
        </p:nvSpPr>
        <p:spPr>
          <a:xfrm rot="2466683">
            <a:off x="5413593" y="2099570"/>
            <a:ext cx="424361" cy="40519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Google Shape;231;p20"/>
          <p:cNvSpPr/>
          <p:nvPr/>
        </p:nvSpPr>
        <p:spPr>
          <a:xfrm rot="-1609345">
            <a:off x="6034156" y="2354495"/>
            <a:ext cx="305329" cy="291538"/>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Google Shape;232;p20"/>
          <p:cNvSpPr/>
          <p:nvPr/>
        </p:nvSpPr>
        <p:spPr>
          <a:xfrm rot="2926328">
            <a:off x="7885638" y="2585470"/>
            <a:ext cx="228692" cy="21836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20"/>
          <p:cNvSpPr/>
          <p:nvPr/>
        </p:nvSpPr>
        <p:spPr>
          <a:xfrm rot="-1609160">
            <a:off x="6934024" y="1122719"/>
            <a:ext cx="206008" cy="196703"/>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20"/>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8</a:t>
            </a:fld>
            <a:endParaRPr/>
          </a:p>
        </p:txBody>
      </p:sp>
      <p:sp>
        <p:nvSpPr>
          <p:cNvPr id="18" name="Google Shape;628;p39"/>
          <p:cNvSpPr/>
          <p:nvPr/>
        </p:nvSpPr>
        <p:spPr>
          <a:xfrm>
            <a:off x="6645173" y="1353418"/>
            <a:ext cx="1186091" cy="1114749"/>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Google Shape;653;p39"/>
          <p:cNvSpPr/>
          <p:nvPr/>
        </p:nvSpPr>
        <p:spPr>
          <a:xfrm>
            <a:off x="5729769" y="2852608"/>
            <a:ext cx="1170960" cy="1033224"/>
          </a:xfrm>
          <a:custGeom>
            <a:avLst/>
            <a:gdLst/>
            <a:ahLst/>
            <a:cxnLst/>
            <a:rect l="0" t="0" r="0" b="0"/>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8A9BA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0" lvl="0" indent="0">
              <a:spcBef>
                <a:spcPts val="0"/>
              </a:spcBef>
              <a:spcAft>
                <a:spcPts val="0"/>
              </a:spcAft>
              <a:buNone/>
            </a:pPr>
            <a:r>
              <a:rPr lang="en" dirty="0"/>
              <a:t>Global Tourism - History</a:t>
            </a:r>
            <a:endParaRPr dirty="0"/>
          </a:p>
        </p:txBody>
      </p:sp>
      <p:sp>
        <p:nvSpPr>
          <p:cNvPr id="213" name="Google Shape;213;p19"/>
          <p:cNvSpPr txBox="1">
            <a:spLocks noGrp="1"/>
          </p:cNvSpPr>
          <p:nvPr>
            <p:ph type="body" idx="1"/>
          </p:nvPr>
        </p:nvSpPr>
        <p:spPr>
          <a:xfrm>
            <a:off x="1003200" y="1563725"/>
            <a:ext cx="7137600" cy="2760300"/>
          </a:xfrm>
          <a:prstGeom prst="rect">
            <a:avLst/>
          </a:prstGeom>
        </p:spPr>
        <p:txBody>
          <a:bodyPr spcFirstLastPara="1" wrap="square" lIns="0" tIns="0" rIns="0" bIns="0" anchor="t" anchorCtr="0">
            <a:noAutofit/>
          </a:bodyPr>
          <a:lstStyle/>
          <a:p>
            <a:pPr marL="457200" lvl="0" indent="-381000" rtl="0">
              <a:spcBef>
                <a:spcPts val="600"/>
              </a:spcBef>
              <a:spcAft>
                <a:spcPts val="0"/>
              </a:spcAft>
              <a:buSzPts val="2400"/>
              <a:buChar char="➢"/>
            </a:pPr>
            <a:r>
              <a:rPr lang="en-AU" sz="1400" dirty="0"/>
              <a:t>F</a:t>
            </a:r>
            <a:r>
              <a:rPr lang="en" sz="1400" dirty="0"/>
              <a:t>or 1,000s of years humans have responded to the urge to discover the unknown, to explore strange new places, to seek new experiences and see new surroundings.</a:t>
            </a:r>
          </a:p>
          <a:p>
            <a:pPr marL="457200" lvl="0" indent="-381000" rtl="0">
              <a:spcBef>
                <a:spcPts val="600"/>
              </a:spcBef>
              <a:spcAft>
                <a:spcPts val="0"/>
              </a:spcAft>
              <a:buSzPts val="2400"/>
              <a:buChar char="➢"/>
            </a:pPr>
            <a:r>
              <a:rPr lang="en" sz="1400" dirty="0"/>
              <a:t>Annual migration began more than 100 years ago, but the present day exodus, especially international tourism, is essentially a post WW2 phenomenon. </a:t>
            </a:r>
          </a:p>
          <a:p>
            <a:pPr marL="457200" lvl="0" indent="-381000" rtl="0">
              <a:spcBef>
                <a:spcPts val="600"/>
              </a:spcBef>
              <a:spcAft>
                <a:spcPts val="0"/>
              </a:spcAft>
              <a:buSzPts val="2400"/>
              <a:buChar char="➢"/>
            </a:pPr>
            <a:r>
              <a:rPr lang="en" sz="1400" dirty="0"/>
              <a:t>Tourism is a luxury. </a:t>
            </a:r>
          </a:p>
          <a:p>
            <a:pPr marL="457200" lvl="0" indent="-381000" rtl="0">
              <a:spcBef>
                <a:spcPts val="600"/>
              </a:spcBef>
              <a:spcAft>
                <a:spcPts val="0"/>
              </a:spcAft>
              <a:buSzPts val="2400"/>
              <a:buChar char="➢"/>
            </a:pPr>
            <a:r>
              <a:rPr lang="en" sz="1400" dirty="0"/>
              <a:t>Until recently participation was restricted to those who could afford the time and the money to travel. </a:t>
            </a:r>
          </a:p>
          <a:p>
            <a:pPr marL="457200" lvl="0" indent="-381000" rtl="0">
              <a:spcBef>
                <a:spcPts val="600"/>
              </a:spcBef>
              <a:spcAft>
                <a:spcPts val="0"/>
              </a:spcAft>
              <a:buSzPts val="2400"/>
              <a:buChar char="➢"/>
            </a:pPr>
            <a:r>
              <a:rPr lang="en" sz="1400" dirty="0"/>
              <a:t>Today most people in the developed world and increasing numbers of people in developing countries engage in tourism at some time in their lives. </a:t>
            </a:r>
          </a:p>
          <a:p>
            <a:pPr marL="457200" lvl="0" indent="-381000" rtl="0">
              <a:spcBef>
                <a:spcPts val="600"/>
              </a:spcBef>
              <a:spcAft>
                <a:spcPts val="0"/>
              </a:spcAft>
              <a:buSzPts val="2400"/>
              <a:buChar char="➢"/>
            </a:pPr>
            <a:endParaRPr lang="en" sz="1400" dirty="0"/>
          </a:p>
        </p:txBody>
      </p:sp>
      <p:sp>
        <p:nvSpPr>
          <p:cNvPr id="214" name="Google Shape;214;p19"/>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Di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1001</TotalTime>
  <Words>2793</Words>
  <Application>Microsoft Office PowerPoint</Application>
  <PresentationFormat>On-screen Show (16:9)</PresentationFormat>
  <Paragraphs>289</Paragraphs>
  <Slides>66</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Libre Baskerville</vt:lpstr>
      <vt:lpstr>Wingdings</vt:lpstr>
      <vt:lpstr>Frank Ruhl Libre Medium</vt:lpstr>
      <vt:lpstr>Arial</vt:lpstr>
      <vt:lpstr>Frank Ruhl Libre</vt:lpstr>
      <vt:lpstr>Dion template</vt:lpstr>
      <vt:lpstr>Depth Study One – Tourism </vt:lpstr>
      <vt:lpstr>PowerPoint Presentation</vt:lpstr>
      <vt:lpstr>PowerPoint Presentation</vt:lpstr>
      <vt:lpstr>PowerPoint Presentation</vt:lpstr>
      <vt:lpstr>PowerPoint Presentation</vt:lpstr>
      <vt:lpstr>1. The nature of the commodity, good or service (Tourism). </vt:lpstr>
      <vt:lpstr>What does NATURE refer to?</vt:lpstr>
      <vt:lpstr>Tourism</vt:lpstr>
      <vt:lpstr>Global Tourism - History</vt:lpstr>
      <vt:lpstr>Handout: The Nature of Tourism</vt:lpstr>
      <vt:lpstr>Activities</vt:lpstr>
      <vt:lpstr>The process of diffusion of Tourism and its spatial outcomes.</vt:lpstr>
      <vt:lpstr>Diffusion</vt:lpstr>
      <vt:lpstr>Example</vt:lpstr>
      <vt:lpstr>Expansion diffusion comes in two types, contagious and hierarchal.</vt:lpstr>
      <vt:lpstr>i. Contagious Expansion</vt:lpstr>
      <vt:lpstr>ii. Hierachial Expansion</vt:lpstr>
      <vt:lpstr>PowerPoint Presentation</vt:lpstr>
      <vt:lpstr>Spatial Diffusion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role played by technological advances in transport and/or telecommunications in facilitating these changes in the spatial distribution.</vt:lpstr>
      <vt:lpstr>PowerPoint Presentation</vt:lpstr>
      <vt:lpstr>Technological Advances</vt:lpstr>
      <vt:lpstr>Technological Advances</vt:lpstr>
      <vt:lpstr>PowerPoint Presentation</vt:lpstr>
      <vt:lpstr>PowerPoint Presentation</vt:lpstr>
      <vt:lpstr>Consumer Choice</vt:lpstr>
      <vt:lpstr>PowerPoint Presentation</vt:lpstr>
      <vt:lpstr>PowerPoint Presentation</vt:lpstr>
      <vt:lpstr>The role played by governments and enterprises in the internationalisation of the production and consumption Tourism.</vt:lpstr>
      <vt:lpstr>PowerPoint Presentation</vt:lpstr>
      <vt:lpstr>Tourism in Perth…</vt:lpstr>
      <vt:lpstr>Tourism in Perth…</vt:lpstr>
      <vt:lpstr>Tourism in Perth…</vt:lpstr>
      <vt:lpstr>A critical industry for Western Australia</vt:lpstr>
      <vt:lpstr>PowerPoint Presentation</vt:lpstr>
      <vt:lpstr>1. National Level</vt:lpstr>
      <vt:lpstr>1. National Level</vt:lpstr>
      <vt:lpstr>PowerPoint Presentation</vt:lpstr>
      <vt:lpstr>PowerPoint Presentation</vt:lpstr>
      <vt:lpstr>2. State Level </vt:lpstr>
      <vt:lpstr>2. State Level </vt:lpstr>
      <vt:lpstr>2. State Level </vt:lpstr>
      <vt:lpstr>Tourism WA’s Events Division</vt:lpstr>
      <vt:lpstr>PowerPoint Presentation</vt:lpstr>
      <vt:lpstr>Events</vt:lpstr>
      <vt:lpstr>PowerPoint Presentation</vt:lpstr>
      <vt:lpstr>3. Regional Level </vt:lpstr>
      <vt:lpstr>PowerPoint Presentation</vt:lpstr>
      <vt:lpstr>3. Regional Level </vt:lpstr>
      <vt:lpstr>3. Regional Level </vt:lpstr>
      <vt:lpstr>PowerPoint Presentation</vt:lpstr>
      <vt:lpstr>4. Industry Bodies</vt:lpstr>
      <vt:lpstr>PowerPoint Presentation</vt:lpstr>
      <vt:lpstr>Optus Stadium</vt:lpstr>
      <vt:lpstr>PowerPoint Presentation</vt:lpstr>
      <vt:lpstr>Optus Stadium</vt:lpstr>
      <vt:lpstr>Kings Park and Botanic Garden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Rebecca Donavon</dc:creator>
  <cp:lastModifiedBy>DONAVON Rebecca [Narrogin Senior High School]</cp:lastModifiedBy>
  <cp:revision>50</cp:revision>
  <dcterms:modified xsi:type="dcterms:W3CDTF">2019-08-20T04:28:13Z</dcterms:modified>
</cp:coreProperties>
</file>